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9"/>
  </p:notesMasterIdLst>
  <p:sldIdLst>
    <p:sldId id="442" r:id="rId4"/>
    <p:sldId id="443" r:id="rId5"/>
    <p:sldId id="444"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3" r:id="rId22"/>
    <p:sldId id="364" r:id="rId23"/>
    <p:sldId id="362" r:id="rId24"/>
    <p:sldId id="365" r:id="rId25"/>
    <p:sldId id="366" r:id="rId26"/>
    <p:sldId id="367" r:id="rId27"/>
    <p:sldId id="368" r:id="rId28"/>
    <p:sldId id="374" r:id="rId29"/>
    <p:sldId id="415" r:id="rId30"/>
    <p:sldId id="373" r:id="rId31"/>
    <p:sldId id="375" r:id="rId32"/>
    <p:sldId id="427" r:id="rId33"/>
    <p:sldId id="446" r:id="rId34"/>
    <p:sldId id="447" r:id="rId35"/>
    <p:sldId id="448" r:id="rId36"/>
    <p:sldId id="449" r:id="rId37"/>
    <p:sldId id="45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3A5B4-FA30-4CEA-9729-241467BEF3EE}"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34369AFB-A3F7-45EA-98CE-5EDC2FC7B4E9}">
      <dgm:prSet custT="1"/>
      <dgm:spPr/>
      <dgm:t>
        <a:bodyPr/>
        <a:lstStyle/>
        <a:p>
          <a:pPr algn="ctr" rtl="0">
            <a:lnSpc>
              <a:spcPct val="150000"/>
            </a:lnSpc>
          </a:pPr>
          <a:r>
            <a:rPr lang="en-US" sz="2800" dirty="0"/>
            <a:t>Stop continuation of resorption by removing all the granulomatous tissue from the root </a:t>
          </a:r>
        </a:p>
      </dgm:t>
    </dgm:pt>
    <dgm:pt modelId="{986DE759-C4FE-4C47-A944-E3E72CFADB2E}" type="parTrans" cxnId="{A37D25DB-BD83-4DFC-8545-CB3CAEF71A55}">
      <dgm:prSet/>
      <dgm:spPr/>
      <dgm:t>
        <a:bodyPr/>
        <a:lstStyle/>
        <a:p>
          <a:pPr algn="ctr">
            <a:lnSpc>
              <a:spcPct val="150000"/>
            </a:lnSpc>
          </a:pPr>
          <a:endParaRPr lang="en-US" sz="2800"/>
        </a:p>
      </dgm:t>
    </dgm:pt>
    <dgm:pt modelId="{229E3C39-66AB-40C6-9A1B-B14357167D75}" type="sibTrans" cxnId="{A37D25DB-BD83-4DFC-8545-CB3CAEF71A55}">
      <dgm:prSet/>
      <dgm:spPr/>
      <dgm:t>
        <a:bodyPr/>
        <a:lstStyle/>
        <a:p>
          <a:pPr algn="ctr">
            <a:lnSpc>
              <a:spcPct val="150000"/>
            </a:lnSpc>
          </a:pPr>
          <a:endParaRPr lang="en-US" sz="2800"/>
        </a:p>
      </dgm:t>
    </dgm:pt>
    <dgm:pt modelId="{ED5F21DE-F7F8-47CC-8955-979DD58AE4EC}">
      <dgm:prSet custT="1"/>
      <dgm:spPr/>
      <dgm:t>
        <a:bodyPr/>
        <a:lstStyle/>
        <a:p>
          <a:pPr algn="ctr" rtl="0">
            <a:lnSpc>
              <a:spcPct val="150000"/>
            </a:lnSpc>
          </a:pPr>
          <a:r>
            <a:rPr lang="en-US" sz="2800" dirty="0"/>
            <a:t>Severe the blood supply to the granulomatous tissue. </a:t>
          </a:r>
        </a:p>
      </dgm:t>
    </dgm:pt>
    <dgm:pt modelId="{6AD5E773-7FFE-49E2-B9B9-B7ED6A88F277}" type="parTrans" cxnId="{787B523B-F1B4-4F2B-9322-87BB6EF546A3}">
      <dgm:prSet/>
      <dgm:spPr/>
      <dgm:t>
        <a:bodyPr/>
        <a:lstStyle/>
        <a:p>
          <a:pPr algn="ctr">
            <a:lnSpc>
              <a:spcPct val="150000"/>
            </a:lnSpc>
          </a:pPr>
          <a:endParaRPr lang="en-US" sz="2800"/>
        </a:p>
      </dgm:t>
    </dgm:pt>
    <dgm:pt modelId="{DFB4DB0D-B6C1-4C1C-91D2-3E9E20D6B56C}" type="sibTrans" cxnId="{787B523B-F1B4-4F2B-9322-87BB6EF546A3}">
      <dgm:prSet/>
      <dgm:spPr/>
      <dgm:t>
        <a:bodyPr/>
        <a:lstStyle/>
        <a:p>
          <a:pPr algn="ctr">
            <a:lnSpc>
              <a:spcPct val="150000"/>
            </a:lnSpc>
          </a:pPr>
          <a:endParaRPr lang="en-US" sz="2800"/>
        </a:p>
      </dgm:t>
    </dgm:pt>
    <dgm:pt modelId="{CB1E5547-E260-4F59-B6B8-B9B7D7E033B3}" type="pres">
      <dgm:prSet presAssocID="{8693A5B4-FA30-4CEA-9729-241467BEF3EE}" presName="linear" presStyleCnt="0">
        <dgm:presLayoutVars>
          <dgm:animLvl val="lvl"/>
          <dgm:resizeHandles val="exact"/>
        </dgm:presLayoutVars>
      </dgm:prSet>
      <dgm:spPr/>
    </dgm:pt>
    <dgm:pt modelId="{4B5979B3-61FF-4CD6-9DEC-A86097AADC7D}" type="pres">
      <dgm:prSet presAssocID="{34369AFB-A3F7-45EA-98CE-5EDC2FC7B4E9}" presName="parentText" presStyleLbl="node1" presStyleIdx="0" presStyleCnt="2">
        <dgm:presLayoutVars>
          <dgm:chMax val="0"/>
          <dgm:bulletEnabled val="1"/>
        </dgm:presLayoutVars>
      </dgm:prSet>
      <dgm:spPr/>
    </dgm:pt>
    <dgm:pt modelId="{9008E5BB-1651-4CB3-AC03-E04C7D895822}" type="pres">
      <dgm:prSet presAssocID="{229E3C39-66AB-40C6-9A1B-B14357167D75}" presName="spacer" presStyleCnt="0"/>
      <dgm:spPr/>
    </dgm:pt>
    <dgm:pt modelId="{9C93496B-FDDD-462C-AEE3-7610CB8F365D}" type="pres">
      <dgm:prSet presAssocID="{ED5F21DE-F7F8-47CC-8955-979DD58AE4EC}" presName="parentText" presStyleLbl="node1" presStyleIdx="1" presStyleCnt="2">
        <dgm:presLayoutVars>
          <dgm:chMax val="0"/>
          <dgm:bulletEnabled val="1"/>
        </dgm:presLayoutVars>
      </dgm:prSet>
      <dgm:spPr/>
    </dgm:pt>
  </dgm:ptLst>
  <dgm:cxnLst>
    <dgm:cxn modelId="{FE611F00-4559-48E2-B153-6103107A918A}" type="presOf" srcId="{8693A5B4-FA30-4CEA-9729-241467BEF3EE}" destId="{CB1E5547-E260-4F59-B6B8-B9B7D7E033B3}" srcOrd="0" destOrd="0" presId="urn:microsoft.com/office/officeart/2005/8/layout/vList2"/>
    <dgm:cxn modelId="{F9E17C21-87A5-4A8A-9652-A91904AF911C}" type="presOf" srcId="{34369AFB-A3F7-45EA-98CE-5EDC2FC7B4E9}" destId="{4B5979B3-61FF-4CD6-9DEC-A86097AADC7D}" srcOrd="0" destOrd="0" presId="urn:microsoft.com/office/officeart/2005/8/layout/vList2"/>
    <dgm:cxn modelId="{787B523B-F1B4-4F2B-9322-87BB6EF546A3}" srcId="{8693A5B4-FA30-4CEA-9729-241467BEF3EE}" destId="{ED5F21DE-F7F8-47CC-8955-979DD58AE4EC}" srcOrd="1" destOrd="0" parTransId="{6AD5E773-7FFE-49E2-B9B9-B7ED6A88F277}" sibTransId="{DFB4DB0D-B6C1-4C1C-91D2-3E9E20D6B56C}"/>
    <dgm:cxn modelId="{54B86EB0-3E79-4FCC-87D8-FBE249814E5B}" type="presOf" srcId="{ED5F21DE-F7F8-47CC-8955-979DD58AE4EC}" destId="{9C93496B-FDDD-462C-AEE3-7610CB8F365D}" srcOrd="0" destOrd="0" presId="urn:microsoft.com/office/officeart/2005/8/layout/vList2"/>
    <dgm:cxn modelId="{A37D25DB-BD83-4DFC-8545-CB3CAEF71A55}" srcId="{8693A5B4-FA30-4CEA-9729-241467BEF3EE}" destId="{34369AFB-A3F7-45EA-98CE-5EDC2FC7B4E9}" srcOrd="0" destOrd="0" parTransId="{986DE759-C4FE-4C47-A944-E3E72CFADB2E}" sibTransId="{229E3C39-66AB-40C6-9A1B-B14357167D75}"/>
    <dgm:cxn modelId="{A096DE80-9FC3-455B-9B58-51F76234217F}" type="presParOf" srcId="{CB1E5547-E260-4F59-B6B8-B9B7D7E033B3}" destId="{4B5979B3-61FF-4CD6-9DEC-A86097AADC7D}" srcOrd="0" destOrd="0" presId="urn:microsoft.com/office/officeart/2005/8/layout/vList2"/>
    <dgm:cxn modelId="{06E7EF50-D770-4A4A-B831-07FE8FAADE8F}" type="presParOf" srcId="{CB1E5547-E260-4F59-B6B8-B9B7D7E033B3}" destId="{9008E5BB-1651-4CB3-AC03-E04C7D895822}" srcOrd="1" destOrd="0" presId="urn:microsoft.com/office/officeart/2005/8/layout/vList2"/>
    <dgm:cxn modelId="{C34E39C0-2FFC-4509-9FE2-12E0271E308C}" type="presParOf" srcId="{CB1E5547-E260-4F59-B6B8-B9B7D7E033B3}" destId="{9C93496B-FDDD-462C-AEE3-7610CB8F36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ED9A9-A667-48FB-8807-19C37F7C0393}"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6F2F3AF4-A795-4E85-99FC-CBF64CC59037}">
      <dgm:prSet/>
      <dgm:spPr/>
      <dgm:t>
        <a:bodyPr/>
        <a:lstStyle/>
        <a:p>
          <a:pPr rtl="0"/>
          <a:r>
            <a:rPr lang="en-US" dirty="0"/>
            <a:t>Internal approach (without raising flap)</a:t>
          </a:r>
        </a:p>
      </dgm:t>
    </dgm:pt>
    <dgm:pt modelId="{FCBB646E-A094-4F03-A7F3-51FA52F565A7}" type="parTrans" cxnId="{F87ADE98-1C56-444B-8D81-E3F646779D28}">
      <dgm:prSet/>
      <dgm:spPr/>
      <dgm:t>
        <a:bodyPr/>
        <a:lstStyle/>
        <a:p>
          <a:endParaRPr lang="en-US"/>
        </a:p>
      </dgm:t>
    </dgm:pt>
    <dgm:pt modelId="{5C253FA7-778B-44A5-9C03-E6E1BE0511F1}" type="sibTrans" cxnId="{F87ADE98-1C56-444B-8D81-E3F646779D28}">
      <dgm:prSet/>
      <dgm:spPr/>
      <dgm:t>
        <a:bodyPr/>
        <a:lstStyle/>
        <a:p>
          <a:endParaRPr lang="en-US"/>
        </a:p>
      </dgm:t>
    </dgm:pt>
    <dgm:pt modelId="{5677EABC-934C-4190-8B6D-C71FF0839996}">
      <dgm:prSet/>
      <dgm:spPr/>
      <dgm:t>
        <a:bodyPr/>
        <a:lstStyle/>
        <a:p>
          <a:pPr rtl="0"/>
          <a:r>
            <a:rPr lang="en-US" dirty="0"/>
            <a:t>External approach (raising flap)</a:t>
          </a:r>
        </a:p>
      </dgm:t>
    </dgm:pt>
    <dgm:pt modelId="{3C3B40D5-6E7B-4D6C-929D-8F24CDC63AC7}" type="parTrans" cxnId="{F0C477E1-718E-49D9-80B8-2DE2B4814489}">
      <dgm:prSet/>
      <dgm:spPr/>
      <dgm:t>
        <a:bodyPr/>
        <a:lstStyle/>
        <a:p>
          <a:endParaRPr lang="en-US"/>
        </a:p>
      </dgm:t>
    </dgm:pt>
    <dgm:pt modelId="{8707E601-A283-40E6-8A08-5A633D519540}" type="sibTrans" cxnId="{F0C477E1-718E-49D9-80B8-2DE2B4814489}">
      <dgm:prSet/>
      <dgm:spPr/>
      <dgm:t>
        <a:bodyPr/>
        <a:lstStyle/>
        <a:p>
          <a:endParaRPr lang="en-US"/>
        </a:p>
      </dgm:t>
    </dgm:pt>
    <dgm:pt modelId="{3D1157EC-144E-4A1D-889F-D4C0CBEA7BAC}">
      <dgm:prSet/>
      <dgm:spPr/>
      <dgm:t>
        <a:bodyPr/>
        <a:lstStyle/>
        <a:p>
          <a:pPr rtl="0"/>
          <a:r>
            <a:rPr lang="en-US" dirty="0"/>
            <a:t>Combination</a:t>
          </a:r>
        </a:p>
      </dgm:t>
    </dgm:pt>
    <dgm:pt modelId="{96A63715-D50F-4408-8000-555450DAB78E}" type="parTrans" cxnId="{410FD24F-5065-41F2-AEC0-FE74B02190A2}">
      <dgm:prSet/>
      <dgm:spPr/>
      <dgm:t>
        <a:bodyPr/>
        <a:lstStyle/>
        <a:p>
          <a:endParaRPr lang="en-US"/>
        </a:p>
      </dgm:t>
    </dgm:pt>
    <dgm:pt modelId="{D474DEE3-4F1A-43B5-8A80-30895577D91A}" type="sibTrans" cxnId="{410FD24F-5065-41F2-AEC0-FE74B02190A2}">
      <dgm:prSet/>
      <dgm:spPr/>
      <dgm:t>
        <a:bodyPr/>
        <a:lstStyle/>
        <a:p>
          <a:endParaRPr lang="en-US"/>
        </a:p>
      </dgm:t>
    </dgm:pt>
    <dgm:pt modelId="{DFE78A06-DD44-4C3C-883E-CCA3C58585F3}" type="pres">
      <dgm:prSet presAssocID="{562ED9A9-A667-48FB-8807-19C37F7C0393}" presName="compositeShape" presStyleCnt="0">
        <dgm:presLayoutVars>
          <dgm:chMax val="7"/>
          <dgm:dir/>
          <dgm:resizeHandles val="exact"/>
        </dgm:presLayoutVars>
      </dgm:prSet>
      <dgm:spPr/>
    </dgm:pt>
    <dgm:pt modelId="{E27FC7C8-706B-44A4-8EE2-A69722B15631}" type="pres">
      <dgm:prSet presAssocID="{6F2F3AF4-A795-4E85-99FC-CBF64CC59037}" presName="circ1" presStyleLbl="vennNode1" presStyleIdx="0" presStyleCnt="3"/>
      <dgm:spPr/>
    </dgm:pt>
    <dgm:pt modelId="{25912E0C-88FD-4320-BBDE-2D41C921A24B}" type="pres">
      <dgm:prSet presAssocID="{6F2F3AF4-A795-4E85-99FC-CBF64CC59037}" presName="circ1Tx" presStyleLbl="revTx" presStyleIdx="0" presStyleCnt="0">
        <dgm:presLayoutVars>
          <dgm:chMax val="0"/>
          <dgm:chPref val="0"/>
          <dgm:bulletEnabled val="1"/>
        </dgm:presLayoutVars>
      </dgm:prSet>
      <dgm:spPr/>
    </dgm:pt>
    <dgm:pt modelId="{175E9FEB-0EF0-4524-842A-11AD249B68ED}" type="pres">
      <dgm:prSet presAssocID="{5677EABC-934C-4190-8B6D-C71FF0839996}" presName="circ2" presStyleLbl="vennNode1" presStyleIdx="1" presStyleCnt="3"/>
      <dgm:spPr/>
    </dgm:pt>
    <dgm:pt modelId="{214961A3-CF65-4F2B-99E5-93D5A3802B14}" type="pres">
      <dgm:prSet presAssocID="{5677EABC-934C-4190-8B6D-C71FF0839996}" presName="circ2Tx" presStyleLbl="revTx" presStyleIdx="0" presStyleCnt="0">
        <dgm:presLayoutVars>
          <dgm:chMax val="0"/>
          <dgm:chPref val="0"/>
          <dgm:bulletEnabled val="1"/>
        </dgm:presLayoutVars>
      </dgm:prSet>
      <dgm:spPr/>
    </dgm:pt>
    <dgm:pt modelId="{167F9968-21FE-4316-B7DC-DCE0592430B3}" type="pres">
      <dgm:prSet presAssocID="{3D1157EC-144E-4A1D-889F-D4C0CBEA7BAC}" presName="circ3" presStyleLbl="vennNode1" presStyleIdx="2" presStyleCnt="3"/>
      <dgm:spPr/>
    </dgm:pt>
    <dgm:pt modelId="{783A9A2C-DD02-46B5-891C-FABC120D1620}" type="pres">
      <dgm:prSet presAssocID="{3D1157EC-144E-4A1D-889F-D4C0CBEA7BAC}" presName="circ3Tx" presStyleLbl="revTx" presStyleIdx="0" presStyleCnt="0">
        <dgm:presLayoutVars>
          <dgm:chMax val="0"/>
          <dgm:chPref val="0"/>
          <dgm:bulletEnabled val="1"/>
        </dgm:presLayoutVars>
      </dgm:prSet>
      <dgm:spPr/>
    </dgm:pt>
  </dgm:ptLst>
  <dgm:cxnLst>
    <dgm:cxn modelId="{9304B911-38E7-45B9-A3D0-CEC16D08D4B0}" type="presOf" srcId="{562ED9A9-A667-48FB-8807-19C37F7C0393}" destId="{DFE78A06-DD44-4C3C-883E-CCA3C58585F3}" srcOrd="0" destOrd="0" presId="urn:microsoft.com/office/officeart/2005/8/layout/venn1"/>
    <dgm:cxn modelId="{122A9D6A-0107-4BBB-BE82-03A41A4359F3}" type="presOf" srcId="{5677EABC-934C-4190-8B6D-C71FF0839996}" destId="{175E9FEB-0EF0-4524-842A-11AD249B68ED}" srcOrd="0" destOrd="0" presId="urn:microsoft.com/office/officeart/2005/8/layout/venn1"/>
    <dgm:cxn modelId="{410FD24F-5065-41F2-AEC0-FE74B02190A2}" srcId="{562ED9A9-A667-48FB-8807-19C37F7C0393}" destId="{3D1157EC-144E-4A1D-889F-D4C0CBEA7BAC}" srcOrd="2" destOrd="0" parTransId="{96A63715-D50F-4408-8000-555450DAB78E}" sibTransId="{D474DEE3-4F1A-43B5-8A80-30895577D91A}"/>
    <dgm:cxn modelId="{AD945452-6DBC-447E-AA14-115CD7AC0670}" type="presOf" srcId="{6F2F3AF4-A795-4E85-99FC-CBF64CC59037}" destId="{E27FC7C8-706B-44A4-8EE2-A69722B15631}" srcOrd="0" destOrd="0" presId="urn:microsoft.com/office/officeart/2005/8/layout/venn1"/>
    <dgm:cxn modelId="{454E497F-6745-4872-8771-EFBE66652C8A}" type="presOf" srcId="{3D1157EC-144E-4A1D-889F-D4C0CBEA7BAC}" destId="{783A9A2C-DD02-46B5-891C-FABC120D1620}" srcOrd="1" destOrd="0" presId="urn:microsoft.com/office/officeart/2005/8/layout/venn1"/>
    <dgm:cxn modelId="{F87ADE98-1C56-444B-8D81-E3F646779D28}" srcId="{562ED9A9-A667-48FB-8807-19C37F7C0393}" destId="{6F2F3AF4-A795-4E85-99FC-CBF64CC59037}" srcOrd="0" destOrd="0" parTransId="{FCBB646E-A094-4F03-A7F3-51FA52F565A7}" sibTransId="{5C253FA7-778B-44A5-9C03-E6E1BE0511F1}"/>
    <dgm:cxn modelId="{B8938EC9-D06E-4B61-955D-97D045456EA5}" type="presOf" srcId="{6F2F3AF4-A795-4E85-99FC-CBF64CC59037}" destId="{25912E0C-88FD-4320-BBDE-2D41C921A24B}" srcOrd="1" destOrd="0" presId="urn:microsoft.com/office/officeart/2005/8/layout/venn1"/>
    <dgm:cxn modelId="{30C604D9-C138-423F-B230-830486D19027}" type="presOf" srcId="{5677EABC-934C-4190-8B6D-C71FF0839996}" destId="{214961A3-CF65-4F2B-99E5-93D5A3802B14}" srcOrd="1" destOrd="0" presId="urn:microsoft.com/office/officeart/2005/8/layout/venn1"/>
    <dgm:cxn modelId="{E1111AE1-3610-4A3C-92FB-3B90EA7E045B}" type="presOf" srcId="{3D1157EC-144E-4A1D-889F-D4C0CBEA7BAC}" destId="{167F9968-21FE-4316-B7DC-DCE0592430B3}" srcOrd="0" destOrd="0" presId="urn:microsoft.com/office/officeart/2005/8/layout/venn1"/>
    <dgm:cxn modelId="{F0C477E1-718E-49D9-80B8-2DE2B4814489}" srcId="{562ED9A9-A667-48FB-8807-19C37F7C0393}" destId="{5677EABC-934C-4190-8B6D-C71FF0839996}" srcOrd="1" destOrd="0" parTransId="{3C3B40D5-6E7B-4D6C-929D-8F24CDC63AC7}" sibTransId="{8707E601-A283-40E6-8A08-5A633D519540}"/>
    <dgm:cxn modelId="{6C9262E5-0AC2-48B6-B76B-8452022DBC8C}" type="presParOf" srcId="{DFE78A06-DD44-4C3C-883E-CCA3C58585F3}" destId="{E27FC7C8-706B-44A4-8EE2-A69722B15631}" srcOrd="0" destOrd="0" presId="urn:microsoft.com/office/officeart/2005/8/layout/venn1"/>
    <dgm:cxn modelId="{48A51CE5-DBD9-41DD-A531-00FB076E9061}" type="presParOf" srcId="{DFE78A06-DD44-4C3C-883E-CCA3C58585F3}" destId="{25912E0C-88FD-4320-BBDE-2D41C921A24B}" srcOrd="1" destOrd="0" presId="urn:microsoft.com/office/officeart/2005/8/layout/venn1"/>
    <dgm:cxn modelId="{8C828DEE-C28C-4C9C-AF6A-53F9D4916BB9}" type="presParOf" srcId="{DFE78A06-DD44-4C3C-883E-CCA3C58585F3}" destId="{175E9FEB-0EF0-4524-842A-11AD249B68ED}" srcOrd="2" destOrd="0" presId="urn:microsoft.com/office/officeart/2005/8/layout/venn1"/>
    <dgm:cxn modelId="{FB47A129-B42D-4E2A-BE1D-658EDB796DD1}" type="presParOf" srcId="{DFE78A06-DD44-4C3C-883E-CCA3C58585F3}" destId="{214961A3-CF65-4F2B-99E5-93D5A3802B14}" srcOrd="3" destOrd="0" presId="urn:microsoft.com/office/officeart/2005/8/layout/venn1"/>
    <dgm:cxn modelId="{6CA641A6-189F-4F24-B8DE-036509CDAC3A}" type="presParOf" srcId="{DFE78A06-DD44-4C3C-883E-CCA3C58585F3}" destId="{167F9968-21FE-4316-B7DC-DCE0592430B3}" srcOrd="4" destOrd="0" presId="urn:microsoft.com/office/officeart/2005/8/layout/venn1"/>
    <dgm:cxn modelId="{29EF7AE8-B6DB-4B4F-B043-5486BACD80DD}" type="presParOf" srcId="{DFE78A06-DD44-4C3C-883E-CCA3C58585F3}" destId="{783A9A2C-DD02-46B5-891C-FABC120D162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F6FFC-4A14-4062-B73C-79F3CEBF4D5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C1A226BE-8969-4071-9FED-10947872724C}">
      <dgm:prSet phldrT="[Text]"/>
      <dgm:spPr/>
      <dgm:t>
        <a:bodyPr/>
        <a:lstStyle/>
        <a:p>
          <a:r>
            <a:rPr lang="en-US" dirty="0"/>
            <a:t>Remove resorptive tissue from a small opening apical extent leaving coronal root surface onto which a new attachment might develop</a:t>
          </a:r>
        </a:p>
      </dgm:t>
    </dgm:pt>
    <dgm:pt modelId="{C3BCC79F-A7F4-4CB2-943B-60C39DB13C70}" type="parTrans" cxnId="{BC4CF9C1-6B98-4B97-A386-7F7756101748}">
      <dgm:prSet/>
      <dgm:spPr/>
      <dgm:t>
        <a:bodyPr/>
        <a:lstStyle/>
        <a:p>
          <a:endParaRPr lang="en-US"/>
        </a:p>
      </dgm:t>
    </dgm:pt>
    <dgm:pt modelId="{0EF19E0C-23CF-4124-A298-C439248F473E}" type="sibTrans" cxnId="{BC4CF9C1-6B98-4B97-A386-7F7756101748}">
      <dgm:prSet/>
      <dgm:spPr/>
      <dgm:t>
        <a:bodyPr/>
        <a:lstStyle/>
        <a:p>
          <a:endParaRPr lang="en-US"/>
        </a:p>
      </dgm:t>
    </dgm:pt>
    <dgm:pt modelId="{34966FFD-08A0-491A-A237-92CB7C0B2FDF}">
      <dgm:prSet phldrT="[Text]"/>
      <dgm:spPr/>
      <dgm:t>
        <a:bodyPr/>
        <a:lstStyle/>
        <a:p>
          <a:r>
            <a:rPr lang="en-US" dirty="0"/>
            <a:t>Defect and denuded root is covered - a spacer (freeze-dried bone) &amp; entire area covered with Gore-Tex membrane </a:t>
          </a:r>
        </a:p>
      </dgm:t>
    </dgm:pt>
    <dgm:pt modelId="{060CD61A-EB99-46FF-900B-2C2689FB104B}" type="parTrans" cxnId="{EF5E8B5A-ED26-4290-A10E-957EF2501FC9}">
      <dgm:prSet/>
      <dgm:spPr/>
      <dgm:t>
        <a:bodyPr/>
        <a:lstStyle/>
        <a:p>
          <a:endParaRPr lang="en-US"/>
        </a:p>
      </dgm:t>
    </dgm:pt>
    <dgm:pt modelId="{432DD015-9889-44C4-8E7B-6391C4194526}" type="sibTrans" cxnId="{EF5E8B5A-ED26-4290-A10E-957EF2501FC9}">
      <dgm:prSet/>
      <dgm:spPr/>
      <dgm:t>
        <a:bodyPr/>
        <a:lstStyle/>
        <a:p>
          <a:endParaRPr lang="en-US"/>
        </a:p>
      </dgm:t>
    </dgm:pt>
    <dgm:pt modelId="{174A9AD8-D6F3-4731-A285-572CDCE80E3C}">
      <dgm:prSet phldrT="[Text]"/>
      <dgm:spPr/>
      <dgm:t>
        <a:bodyPr/>
        <a:lstStyle/>
        <a:p>
          <a:r>
            <a:rPr lang="en-US" dirty="0"/>
            <a:t>Forced eruption is performed .resorption defect is moved to a position coronal to the adjacent attachment. Defect is cleaned and restored.</a:t>
          </a:r>
        </a:p>
      </dgm:t>
    </dgm:pt>
    <dgm:pt modelId="{F683DC14-7ED8-47FB-AB95-69803D940EB0}" type="parTrans" cxnId="{E55E3D3A-71F3-49B7-A3F3-07B22FC467B4}">
      <dgm:prSet/>
      <dgm:spPr/>
      <dgm:t>
        <a:bodyPr/>
        <a:lstStyle/>
        <a:p>
          <a:endParaRPr lang="en-US"/>
        </a:p>
      </dgm:t>
    </dgm:pt>
    <dgm:pt modelId="{B7BD9BB9-8D03-4441-B1E0-B489AD1FF4BE}" type="sibTrans" cxnId="{E55E3D3A-71F3-49B7-A3F3-07B22FC467B4}">
      <dgm:prSet/>
      <dgm:spPr/>
      <dgm:t>
        <a:bodyPr/>
        <a:lstStyle/>
        <a:p>
          <a:endParaRPr lang="en-US"/>
        </a:p>
      </dgm:t>
    </dgm:pt>
    <dgm:pt modelId="{E49322A4-DCD2-489E-8F0A-2C409AFCC91A}">
      <dgm:prSet/>
      <dgm:spPr/>
      <dgm:t>
        <a:bodyPr/>
        <a:lstStyle/>
        <a:p>
          <a:r>
            <a:rPr lang="en-US"/>
            <a:t>Opening is repaired with an acceptable restorative material</a:t>
          </a:r>
        </a:p>
      </dgm:t>
    </dgm:pt>
    <dgm:pt modelId="{32C7466A-DCDD-4859-8516-30F2C2A33E18}" type="parTrans" cxnId="{4256BB84-A53E-4760-822D-38FB06182687}">
      <dgm:prSet/>
      <dgm:spPr/>
      <dgm:t>
        <a:bodyPr/>
        <a:lstStyle/>
        <a:p>
          <a:endParaRPr lang="en-US"/>
        </a:p>
      </dgm:t>
    </dgm:pt>
    <dgm:pt modelId="{A5BA3847-C673-49C1-BB43-29C3894CE6BA}" type="sibTrans" cxnId="{4256BB84-A53E-4760-822D-38FB06182687}">
      <dgm:prSet/>
      <dgm:spPr/>
      <dgm:t>
        <a:bodyPr/>
        <a:lstStyle/>
        <a:p>
          <a:endParaRPr lang="en-US"/>
        </a:p>
      </dgm:t>
    </dgm:pt>
    <dgm:pt modelId="{DF23AA36-1644-4405-A2B5-7CAB06CD93AB}" type="pres">
      <dgm:prSet presAssocID="{339F6FFC-4A14-4062-B73C-79F3CEBF4D51}" presName="linear" presStyleCnt="0">
        <dgm:presLayoutVars>
          <dgm:animLvl val="lvl"/>
          <dgm:resizeHandles val="exact"/>
        </dgm:presLayoutVars>
      </dgm:prSet>
      <dgm:spPr/>
    </dgm:pt>
    <dgm:pt modelId="{78F0C8F2-6940-4B5D-BE7E-EEF05C7DD28D}" type="pres">
      <dgm:prSet presAssocID="{C1A226BE-8969-4071-9FED-10947872724C}" presName="parentText" presStyleLbl="node1" presStyleIdx="0" presStyleCnt="4">
        <dgm:presLayoutVars>
          <dgm:chMax val="0"/>
          <dgm:bulletEnabled val="1"/>
        </dgm:presLayoutVars>
      </dgm:prSet>
      <dgm:spPr/>
    </dgm:pt>
    <dgm:pt modelId="{D9A21C09-3513-4B48-BB6B-9F77ADE8B2A2}" type="pres">
      <dgm:prSet presAssocID="{0EF19E0C-23CF-4124-A298-C439248F473E}" presName="spacer" presStyleCnt="0"/>
      <dgm:spPr/>
    </dgm:pt>
    <dgm:pt modelId="{AA261592-7977-4A40-8CBC-FBE19F0DF13A}" type="pres">
      <dgm:prSet presAssocID="{E49322A4-DCD2-489E-8F0A-2C409AFCC91A}" presName="parentText" presStyleLbl="node1" presStyleIdx="1" presStyleCnt="4">
        <dgm:presLayoutVars>
          <dgm:chMax val="0"/>
          <dgm:bulletEnabled val="1"/>
        </dgm:presLayoutVars>
      </dgm:prSet>
      <dgm:spPr/>
    </dgm:pt>
    <dgm:pt modelId="{2F7921F3-AC83-4FDF-A19B-021FBA3A2072}" type="pres">
      <dgm:prSet presAssocID="{A5BA3847-C673-49C1-BB43-29C3894CE6BA}" presName="spacer" presStyleCnt="0"/>
      <dgm:spPr/>
    </dgm:pt>
    <dgm:pt modelId="{7ED5DE90-3CC3-4C46-B39F-D980D8DAFF78}" type="pres">
      <dgm:prSet presAssocID="{34966FFD-08A0-491A-A237-92CB7C0B2FDF}" presName="parentText" presStyleLbl="node1" presStyleIdx="2" presStyleCnt="4">
        <dgm:presLayoutVars>
          <dgm:chMax val="0"/>
          <dgm:bulletEnabled val="1"/>
        </dgm:presLayoutVars>
      </dgm:prSet>
      <dgm:spPr/>
    </dgm:pt>
    <dgm:pt modelId="{66267A7D-A23A-4BF7-AA71-7B2CDCEFFD94}" type="pres">
      <dgm:prSet presAssocID="{432DD015-9889-44C4-8E7B-6391C4194526}" presName="spacer" presStyleCnt="0"/>
      <dgm:spPr/>
    </dgm:pt>
    <dgm:pt modelId="{CD095218-6460-421A-8496-335B02A800B4}" type="pres">
      <dgm:prSet presAssocID="{174A9AD8-D6F3-4731-A285-572CDCE80E3C}" presName="parentText" presStyleLbl="node1" presStyleIdx="3" presStyleCnt="4">
        <dgm:presLayoutVars>
          <dgm:chMax val="0"/>
          <dgm:bulletEnabled val="1"/>
        </dgm:presLayoutVars>
      </dgm:prSet>
      <dgm:spPr/>
    </dgm:pt>
  </dgm:ptLst>
  <dgm:cxnLst>
    <dgm:cxn modelId="{E55E3D3A-71F3-49B7-A3F3-07B22FC467B4}" srcId="{339F6FFC-4A14-4062-B73C-79F3CEBF4D51}" destId="{174A9AD8-D6F3-4731-A285-572CDCE80E3C}" srcOrd="3" destOrd="0" parTransId="{F683DC14-7ED8-47FB-AB95-69803D940EB0}" sibTransId="{B7BD9BB9-8D03-4441-B1E0-B489AD1FF4BE}"/>
    <dgm:cxn modelId="{75BC9747-0047-4769-926A-053436058E2A}" type="presOf" srcId="{C1A226BE-8969-4071-9FED-10947872724C}" destId="{78F0C8F2-6940-4B5D-BE7E-EEF05C7DD28D}" srcOrd="0" destOrd="0" presId="urn:microsoft.com/office/officeart/2005/8/layout/vList2"/>
    <dgm:cxn modelId="{EF5E8B5A-ED26-4290-A10E-957EF2501FC9}" srcId="{339F6FFC-4A14-4062-B73C-79F3CEBF4D51}" destId="{34966FFD-08A0-491A-A237-92CB7C0B2FDF}" srcOrd="2" destOrd="0" parTransId="{060CD61A-EB99-46FF-900B-2C2689FB104B}" sibTransId="{432DD015-9889-44C4-8E7B-6391C4194526}"/>
    <dgm:cxn modelId="{0A31BA5A-017B-4CA7-BB36-DE36D971967A}" type="presOf" srcId="{174A9AD8-D6F3-4731-A285-572CDCE80E3C}" destId="{CD095218-6460-421A-8496-335B02A800B4}" srcOrd="0" destOrd="0" presId="urn:microsoft.com/office/officeart/2005/8/layout/vList2"/>
    <dgm:cxn modelId="{4256BB84-A53E-4760-822D-38FB06182687}" srcId="{339F6FFC-4A14-4062-B73C-79F3CEBF4D51}" destId="{E49322A4-DCD2-489E-8F0A-2C409AFCC91A}" srcOrd="1" destOrd="0" parTransId="{32C7466A-DCDD-4859-8516-30F2C2A33E18}" sibTransId="{A5BA3847-C673-49C1-BB43-29C3894CE6BA}"/>
    <dgm:cxn modelId="{B4C844A2-DA22-4FC8-AC1F-97F7AC26682F}" type="presOf" srcId="{34966FFD-08A0-491A-A237-92CB7C0B2FDF}" destId="{7ED5DE90-3CC3-4C46-B39F-D980D8DAFF78}" srcOrd="0" destOrd="0" presId="urn:microsoft.com/office/officeart/2005/8/layout/vList2"/>
    <dgm:cxn modelId="{B42B16B3-3BBB-455A-A49B-E6E6EDC8048C}" type="presOf" srcId="{E49322A4-DCD2-489E-8F0A-2C409AFCC91A}" destId="{AA261592-7977-4A40-8CBC-FBE19F0DF13A}" srcOrd="0" destOrd="0" presId="urn:microsoft.com/office/officeart/2005/8/layout/vList2"/>
    <dgm:cxn modelId="{BC4CF9C1-6B98-4B97-A386-7F7756101748}" srcId="{339F6FFC-4A14-4062-B73C-79F3CEBF4D51}" destId="{C1A226BE-8969-4071-9FED-10947872724C}" srcOrd="0" destOrd="0" parTransId="{C3BCC79F-A7F4-4CB2-943B-60C39DB13C70}" sibTransId="{0EF19E0C-23CF-4124-A298-C439248F473E}"/>
    <dgm:cxn modelId="{FFC00ED1-D724-4FE4-8A7E-3C6E9B86B77E}" type="presOf" srcId="{339F6FFC-4A14-4062-B73C-79F3CEBF4D51}" destId="{DF23AA36-1644-4405-A2B5-7CAB06CD93AB}" srcOrd="0" destOrd="0" presId="urn:microsoft.com/office/officeart/2005/8/layout/vList2"/>
    <dgm:cxn modelId="{C2FD24CB-7192-41C4-AB10-816D5C24E8D7}" type="presParOf" srcId="{DF23AA36-1644-4405-A2B5-7CAB06CD93AB}" destId="{78F0C8F2-6940-4B5D-BE7E-EEF05C7DD28D}" srcOrd="0" destOrd="0" presId="urn:microsoft.com/office/officeart/2005/8/layout/vList2"/>
    <dgm:cxn modelId="{D2E21DBC-C8C1-4C8A-A673-AD834F64E5C5}" type="presParOf" srcId="{DF23AA36-1644-4405-A2B5-7CAB06CD93AB}" destId="{D9A21C09-3513-4B48-BB6B-9F77ADE8B2A2}" srcOrd="1" destOrd="0" presId="urn:microsoft.com/office/officeart/2005/8/layout/vList2"/>
    <dgm:cxn modelId="{60C5421E-0A07-4F39-8330-E397DC6ED0BC}" type="presParOf" srcId="{DF23AA36-1644-4405-A2B5-7CAB06CD93AB}" destId="{AA261592-7977-4A40-8CBC-FBE19F0DF13A}" srcOrd="2" destOrd="0" presId="urn:microsoft.com/office/officeart/2005/8/layout/vList2"/>
    <dgm:cxn modelId="{DC6B355D-8183-41A8-86BE-B929A4B1B0DC}" type="presParOf" srcId="{DF23AA36-1644-4405-A2B5-7CAB06CD93AB}" destId="{2F7921F3-AC83-4FDF-A19B-021FBA3A2072}" srcOrd="3" destOrd="0" presId="urn:microsoft.com/office/officeart/2005/8/layout/vList2"/>
    <dgm:cxn modelId="{07E0065A-30B2-4398-8BA2-5BE318383148}" type="presParOf" srcId="{DF23AA36-1644-4405-A2B5-7CAB06CD93AB}" destId="{7ED5DE90-3CC3-4C46-B39F-D980D8DAFF78}" srcOrd="4" destOrd="0" presId="urn:microsoft.com/office/officeart/2005/8/layout/vList2"/>
    <dgm:cxn modelId="{2A796DAF-809F-4E88-BE2C-B1AD39C7A599}" type="presParOf" srcId="{DF23AA36-1644-4405-A2B5-7CAB06CD93AB}" destId="{66267A7D-A23A-4BF7-AA71-7B2CDCEFFD94}" srcOrd="5" destOrd="0" presId="urn:microsoft.com/office/officeart/2005/8/layout/vList2"/>
    <dgm:cxn modelId="{899B90E3-7872-4E94-93F2-E392D7F466F8}" type="presParOf" srcId="{DF23AA36-1644-4405-A2B5-7CAB06CD93AB}" destId="{CD095218-6460-421A-8496-335B02A800B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53573-52FD-4F76-A642-F8D75738ED57}"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0DD081C2-346D-4BF3-B321-B4CD08B06C41}">
      <dgm:prSet custT="1"/>
      <dgm:spPr/>
      <dgm:t>
        <a:bodyPr/>
        <a:lstStyle/>
        <a:p>
          <a:pPr rtl="0">
            <a:lnSpc>
              <a:spcPct val="150000"/>
            </a:lnSpc>
          </a:pPr>
          <a:r>
            <a:rPr lang="en-US" sz="2400" dirty="0">
              <a:solidFill>
                <a:schemeClr val="tx1"/>
              </a:solidFill>
            </a:rPr>
            <a:t>Forced eruption/re-intrusion is done if the crown root ratio is not ideal. After the repair is complete the tooth can be </a:t>
          </a:r>
          <a:r>
            <a:rPr lang="en-US" sz="2400" dirty="0" err="1">
              <a:solidFill>
                <a:schemeClr val="tx1"/>
              </a:solidFill>
            </a:rPr>
            <a:t>orthodontically</a:t>
          </a:r>
          <a:r>
            <a:rPr lang="en-US" sz="2400" dirty="0">
              <a:solidFill>
                <a:schemeClr val="tx1"/>
              </a:solidFill>
            </a:rPr>
            <a:t> moved into its original position.</a:t>
          </a:r>
        </a:p>
      </dgm:t>
    </dgm:pt>
    <dgm:pt modelId="{F6D5E043-C49D-4227-8399-3336AA5F8421}" type="parTrans" cxnId="{2A9EE13E-01B0-4268-B53C-E72E29EBECE1}">
      <dgm:prSet/>
      <dgm:spPr/>
      <dgm:t>
        <a:bodyPr/>
        <a:lstStyle/>
        <a:p>
          <a:pPr>
            <a:lnSpc>
              <a:spcPct val="150000"/>
            </a:lnSpc>
          </a:pPr>
          <a:endParaRPr lang="en-US" sz="3600">
            <a:solidFill>
              <a:schemeClr val="tx1"/>
            </a:solidFill>
          </a:endParaRPr>
        </a:p>
      </dgm:t>
    </dgm:pt>
    <dgm:pt modelId="{80465C65-FF6F-4C18-80CB-F2BA7384BB93}" type="sibTrans" cxnId="{2A9EE13E-01B0-4268-B53C-E72E29EBECE1}">
      <dgm:prSet/>
      <dgm:spPr/>
      <dgm:t>
        <a:bodyPr/>
        <a:lstStyle/>
        <a:p>
          <a:pPr>
            <a:lnSpc>
              <a:spcPct val="150000"/>
            </a:lnSpc>
          </a:pPr>
          <a:endParaRPr lang="en-US" sz="3600">
            <a:solidFill>
              <a:schemeClr val="tx1"/>
            </a:solidFill>
          </a:endParaRPr>
        </a:p>
      </dgm:t>
    </dgm:pt>
    <dgm:pt modelId="{977CEFB2-8D50-405A-AF26-64B0F3B337E6}">
      <dgm:prSet custT="1"/>
      <dgm:spPr/>
      <dgm:t>
        <a:bodyPr/>
        <a:lstStyle/>
        <a:p>
          <a:pPr rtl="0">
            <a:lnSpc>
              <a:spcPct val="150000"/>
            </a:lnSpc>
          </a:pPr>
          <a:r>
            <a:rPr lang="en-US" sz="2400">
              <a:solidFill>
                <a:schemeClr val="tx1"/>
              </a:solidFill>
            </a:rPr>
            <a:t>Intentional replantation is done if the practitioner is confident that the resorbed root will not fracture on extraction. It is done with or without re-intrusion</a:t>
          </a:r>
        </a:p>
      </dgm:t>
    </dgm:pt>
    <dgm:pt modelId="{54F89617-F48D-4207-BCBA-D7B6B8115559}" type="parTrans" cxnId="{EF3B3A7A-873A-4E8B-903C-2CB84E60FB1E}">
      <dgm:prSet/>
      <dgm:spPr/>
      <dgm:t>
        <a:bodyPr/>
        <a:lstStyle/>
        <a:p>
          <a:pPr>
            <a:lnSpc>
              <a:spcPct val="150000"/>
            </a:lnSpc>
          </a:pPr>
          <a:endParaRPr lang="en-US" sz="3600">
            <a:solidFill>
              <a:schemeClr val="tx1"/>
            </a:solidFill>
          </a:endParaRPr>
        </a:p>
      </dgm:t>
    </dgm:pt>
    <dgm:pt modelId="{45D90284-52AA-4432-B1BD-F1315C391EFB}" type="sibTrans" cxnId="{EF3B3A7A-873A-4E8B-903C-2CB84E60FB1E}">
      <dgm:prSet/>
      <dgm:spPr/>
      <dgm:t>
        <a:bodyPr/>
        <a:lstStyle/>
        <a:p>
          <a:pPr>
            <a:lnSpc>
              <a:spcPct val="150000"/>
            </a:lnSpc>
          </a:pPr>
          <a:endParaRPr lang="en-US" sz="3600">
            <a:solidFill>
              <a:schemeClr val="tx1"/>
            </a:solidFill>
          </a:endParaRPr>
        </a:p>
      </dgm:t>
    </dgm:pt>
    <dgm:pt modelId="{E13939AA-4776-4733-8999-12D199244881}">
      <dgm:prSet custT="1"/>
      <dgm:spPr/>
      <dgm:t>
        <a:bodyPr/>
        <a:lstStyle/>
        <a:p>
          <a:pPr rtl="0">
            <a:lnSpc>
              <a:spcPct val="150000"/>
            </a:lnSpc>
          </a:pPr>
          <a:r>
            <a:rPr lang="en-US" sz="2400">
              <a:solidFill>
                <a:schemeClr val="tx1"/>
              </a:solidFill>
            </a:rPr>
            <a:t>Elective endodontic therapy is often the best choice in extensive lesions </a:t>
          </a:r>
        </a:p>
      </dgm:t>
    </dgm:pt>
    <dgm:pt modelId="{0121C17C-74B9-408D-A236-8CBF4FF4EC22}" type="parTrans" cxnId="{46277513-565B-45E6-971D-5B69F3994432}">
      <dgm:prSet/>
      <dgm:spPr/>
      <dgm:t>
        <a:bodyPr/>
        <a:lstStyle/>
        <a:p>
          <a:pPr>
            <a:lnSpc>
              <a:spcPct val="150000"/>
            </a:lnSpc>
          </a:pPr>
          <a:endParaRPr lang="en-US" sz="3600">
            <a:solidFill>
              <a:schemeClr val="tx1"/>
            </a:solidFill>
          </a:endParaRPr>
        </a:p>
      </dgm:t>
    </dgm:pt>
    <dgm:pt modelId="{1B6A4562-3907-4B5C-ADAC-C95515F239ED}" type="sibTrans" cxnId="{46277513-565B-45E6-971D-5B69F3994432}">
      <dgm:prSet/>
      <dgm:spPr/>
      <dgm:t>
        <a:bodyPr/>
        <a:lstStyle/>
        <a:p>
          <a:pPr>
            <a:lnSpc>
              <a:spcPct val="150000"/>
            </a:lnSpc>
          </a:pPr>
          <a:endParaRPr lang="en-US" sz="3600">
            <a:solidFill>
              <a:schemeClr val="tx1"/>
            </a:solidFill>
          </a:endParaRPr>
        </a:p>
      </dgm:t>
    </dgm:pt>
    <dgm:pt modelId="{5F21D7AB-DB12-4237-956A-25782B09BD3D}" type="pres">
      <dgm:prSet presAssocID="{8CF53573-52FD-4F76-A642-F8D75738ED57}" presName="Name0" presStyleCnt="0">
        <dgm:presLayoutVars>
          <dgm:dir/>
          <dgm:resizeHandles val="exact"/>
        </dgm:presLayoutVars>
      </dgm:prSet>
      <dgm:spPr/>
    </dgm:pt>
    <dgm:pt modelId="{6534E2E5-8A71-48A4-B3EC-4F84A6F68403}" type="pres">
      <dgm:prSet presAssocID="{0DD081C2-346D-4BF3-B321-B4CD08B06C41}" presName="node" presStyleLbl="node1" presStyleIdx="0" presStyleCnt="3">
        <dgm:presLayoutVars>
          <dgm:bulletEnabled val="1"/>
        </dgm:presLayoutVars>
      </dgm:prSet>
      <dgm:spPr/>
    </dgm:pt>
    <dgm:pt modelId="{2131C4C4-CBC0-40D9-B3DB-4A16DB8A1D02}" type="pres">
      <dgm:prSet presAssocID="{80465C65-FF6F-4C18-80CB-F2BA7384BB93}" presName="sibTrans" presStyleCnt="0"/>
      <dgm:spPr/>
    </dgm:pt>
    <dgm:pt modelId="{D6B85BA0-2045-4A5A-88C1-71D73AD4224C}" type="pres">
      <dgm:prSet presAssocID="{977CEFB2-8D50-405A-AF26-64B0F3B337E6}" presName="node" presStyleLbl="node1" presStyleIdx="1" presStyleCnt="3">
        <dgm:presLayoutVars>
          <dgm:bulletEnabled val="1"/>
        </dgm:presLayoutVars>
      </dgm:prSet>
      <dgm:spPr/>
    </dgm:pt>
    <dgm:pt modelId="{8DC71D3F-4004-4F42-95C7-D0AE90D889D3}" type="pres">
      <dgm:prSet presAssocID="{45D90284-52AA-4432-B1BD-F1315C391EFB}" presName="sibTrans" presStyleCnt="0"/>
      <dgm:spPr/>
    </dgm:pt>
    <dgm:pt modelId="{2B2B5CA1-8E03-4C98-A52C-A5FC66D66019}" type="pres">
      <dgm:prSet presAssocID="{E13939AA-4776-4733-8999-12D199244881}" presName="node" presStyleLbl="node1" presStyleIdx="2" presStyleCnt="3">
        <dgm:presLayoutVars>
          <dgm:bulletEnabled val="1"/>
        </dgm:presLayoutVars>
      </dgm:prSet>
      <dgm:spPr/>
    </dgm:pt>
  </dgm:ptLst>
  <dgm:cxnLst>
    <dgm:cxn modelId="{46277513-565B-45E6-971D-5B69F3994432}" srcId="{8CF53573-52FD-4F76-A642-F8D75738ED57}" destId="{E13939AA-4776-4733-8999-12D199244881}" srcOrd="2" destOrd="0" parTransId="{0121C17C-74B9-408D-A236-8CBF4FF4EC22}" sibTransId="{1B6A4562-3907-4B5C-ADAC-C95515F239ED}"/>
    <dgm:cxn modelId="{2A9EE13E-01B0-4268-B53C-E72E29EBECE1}" srcId="{8CF53573-52FD-4F76-A642-F8D75738ED57}" destId="{0DD081C2-346D-4BF3-B321-B4CD08B06C41}" srcOrd="0" destOrd="0" parTransId="{F6D5E043-C49D-4227-8399-3336AA5F8421}" sibTransId="{80465C65-FF6F-4C18-80CB-F2BA7384BB93}"/>
    <dgm:cxn modelId="{1C5DEF6C-DFF5-4B7F-94A6-DA3FEF3155EF}" type="presOf" srcId="{8CF53573-52FD-4F76-A642-F8D75738ED57}" destId="{5F21D7AB-DB12-4237-956A-25782B09BD3D}" srcOrd="0" destOrd="0" presId="urn:microsoft.com/office/officeart/2005/8/layout/hList6"/>
    <dgm:cxn modelId="{1854E376-87F9-4F10-B3BE-5752D8FCA061}" type="presOf" srcId="{977CEFB2-8D50-405A-AF26-64B0F3B337E6}" destId="{D6B85BA0-2045-4A5A-88C1-71D73AD4224C}" srcOrd="0" destOrd="0" presId="urn:microsoft.com/office/officeart/2005/8/layout/hList6"/>
    <dgm:cxn modelId="{EF3B3A7A-873A-4E8B-903C-2CB84E60FB1E}" srcId="{8CF53573-52FD-4F76-A642-F8D75738ED57}" destId="{977CEFB2-8D50-405A-AF26-64B0F3B337E6}" srcOrd="1" destOrd="0" parTransId="{54F89617-F48D-4207-BCBA-D7B6B8115559}" sibTransId="{45D90284-52AA-4432-B1BD-F1315C391EFB}"/>
    <dgm:cxn modelId="{3E31FEDC-F9F0-45BC-A6FD-296CEB7ADB3B}" type="presOf" srcId="{E13939AA-4776-4733-8999-12D199244881}" destId="{2B2B5CA1-8E03-4C98-A52C-A5FC66D66019}" srcOrd="0" destOrd="0" presId="urn:microsoft.com/office/officeart/2005/8/layout/hList6"/>
    <dgm:cxn modelId="{D350BFE2-9078-4F4C-B709-19D1B9AC4298}" type="presOf" srcId="{0DD081C2-346D-4BF3-B321-B4CD08B06C41}" destId="{6534E2E5-8A71-48A4-B3EC-4F84A6F68403}" srcOrd="0" destOrd="0" presId="urn:microsoft.com/office/officeart/2005/8/layout/hList6"/>
    <dgm:cxn modelId="{B06C471F-DFD4-4285-98F0-02CEC5F9CF6D}" type="presParOf" srcId="{5F21D7AB-DB12-4237-956A-25782B09BD3D}" destId="{6534E2E5-8A71-48A4-B3EC-4F84A6F68403}" srcOrd="0" destOrd="0" presId="urn:microsoft.com/office/officeart/2005/8/layout/hList6"/>
    <dgm:cxn modelId="{52CDBC95-84BA-45C6-9961-3847D7A0336A}" type="presParOf" srcId="{5F21D7AB-DB12-4237-956A-25782B09BD3D}" destId="{2131C4C4-CBC0-40D9-B3DB-4A16DB8A1D02}" srcOrd="1" destOrd="0" presId="urn:microsoft.com/office/officeart/2005/8/layout/hList6"/>
    <dgm:cxn modelId="{5E7CBFED-36E1-4559-8F8F-B10028233AA8}" type="presParOf" srcId="{5F21D7AB-DB12-4237-956A-25782B09BD3D}" destId="{D6B85BA0-2045-4A5A-88C1-71D73AD4224C}" srcOrd="2" destOrd="0" presId="urn:microsoft.com/office/officeart/2005/8/layout/hList6"/>
    <dgm:cxn modelId="{A07E5D74-2228-44E2-93A1-2D397E3DEA1F}" type="presParOf" srcId="{5F21D7AB-DB12-4237-956A-25782B09BD3D}" destId="{8DC71D3F-4004-4F42-95C7-D0AE90D889D3}" srcOrd="3" destOrd="0" presId="urn:microsoft.com/office/officeart/2005/8/layout/hList6"/>
    <dgm:cxn modelId="{CCEAE711-EB40-4BB5-A392-620740FD8A47}" type="presParOf" srcId="{5F21D7AB-DB12-4237-956A-25782B09BD3D}" destId="{2B2B5CA1-8E03-4C98-A52C-A5FC66D6601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00C93-2F4A-4F0F-A359-BAFD92D7E3C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C884B1DA-1BB5-46AF-BFEB-EBC8A9C95920}">
      <dgm:prSet/>
      <dgm:spPr/>
      <dgm:t>
        <a:bodyPr/>
        <a:lstStyle/>
        <a:p>
          <a:pPr rtl="0"/>
          <a:r>
            <a:rPr lang="en-US" dirty="0"/>
            <a:t>Caries </a:t>
          </a:r>
        </a:p>
      </dgm:t>
    </dgm:pt>
    <dgm:pt modelId="{5D2F902B-523E-47EA-B2F6-3CD5B861A434}" type="parTrans" cxnId="{A63A39AD-F955-4A9A-A77D-790101B6D7E3}">
      <dgm:prSet/>
      <dgm:spPr/>
      <dgm:t>
        <a:bodyPr/>
        <a:lstStyle/>
        <a:p>
          <a:endParaRPr lang="en-US"/>
        </a:p>
      </dgm:t>
    </dgm:pt>
    <dgm:pt modelId="{7617C413-FC6B-4EAD-BF91-A5781E5C84DA}" type="sibTrans" cxnId="{A63A39AD-F955-4A9A-A77D-790101B6D7E3}">
      <dgm:prSet/>
      <dgm:spPr/>
      <dgm:t>
        <a:bodyPr/>
        <a:lstStyle/>
        <a:p>
          <a:endParaRPr lang="en-US"/>
        </a:p>
      </dgm:t>
    </dgm:pt>
    <dgm:pt modelId="{AFE3A136-BAD1-44AC-AF7B-A9EAD29D9382}">
      <dgm:prSet/>
      <dgm:spPr/>
      <dgm:t>
        <a:bodyPr/>
        <a:lstStyle/>
        <a:p>
          <a:pPr rtl="0"/>
          <a:r>
            <a:rPr lang="en-US" dirty="0"/>
            <a:t>Calcium hydroxide procedures like vital </a:t>
          </a:r>
          <a:r>
            <a:rPr lang="en-US" dirty="0" err="1"/>
            <a:t>pulpotomy</a:t>
          </a:r>
          <a:r>
            <a:rPr lang="en-US" dirty="0"/>
            <a:t> and pulp capping</a:t>
          </a:r>
        </a:p>
      </dgm:t>
    </dgm:pt>
    <dgm:pt modelId="{8997AD22-D0FB-4876-B41F-5BAA7AA68694}" type="parTrans" cxnId="{C2CD2672-B020-4021-BDDB-E8481437DAFF}">
      <dgm:prSet/>
      <dgm:spPr/>
      <dgm:t>
        <a:bodyPr/>
        <a:lstStyle/>
        <a:p>
          <a:endParaRPr lang="en-US"/>
        </a:p>
      </dgm:t>
    </dgm:pt>
    <dgm:pt modelId="{99EA96A9-B102-4ACE-8B14-62D865E895F5}" type="sibTrans" cxnId="{C2CD2672-B020-4021-BDDB-E8481437DAFF}">
      <dgm:prSet/>
      <dgm:spPr/>
      <dgm:t>
        <a:bodyPr/>
        <a:lstStyle/>
        <a:p>
          <a:endParaRPr lang="en-US"/>
        </a:p>
      </dgm:t>
    </dgm:pt>
    <dgm:pt modelId="{294937BE-1D0A-405F-B92C-1EBA3F840A16}">
      <dgm:prSet/>
      <dgm:spPr/>
      <dgm:t>
        <a:bodyPr/>
        <a:lstStyle/>
        <a:p>
          <a:pPr rtl="0"/>
          <a:r>
            <a:rPr lang="en-US" dirty="0"/>
            <a:t>Vital root resections</a:t>
          </a:r>
        </a:p>
      </dgm:t>
    </dgm:pt>
    <dgm:pt modelId="{20FC5287-9F48-4FCA-BF32-6705812E45FE}" type="parTrans" cxnId="{CA9C0D16-2049-442F-9217-7298C0ECB77A}">
      <dgm:prSet/>
      <dgm:spPr/>
      <dgm:t>
        <a:bodyPr/>
        <a:lstStyle/>
        <a:p>
          <a:endParaRPr lang="en-US"/>
        </a:p>
      </dgm:t>
    </dgm:pt>
    <dgm:pt modelId="{9C79CDF2-FFEA-4E89-87CD-2D388C1375CB}" type="sibTrans" cxnId="{CA9C0D16-2049-442F-9217-7298C0ECB77A}">
      <dgm:prSet/>
      <dgm:spPr/>
      <dgm:t>
        <a:bodyPr/>
        <a:lstStyle/>
        <a:p>
          <a:endParaRPr lang="en-US"/>
        </a:p>
      </dgm:t>
    </dgm:pt>
    <dgm:pt modelId="{FD87E1B1-AEDB-404F-B386-F4B846572C31}">
      <dgm:prSet/>
      <dgm:spPr/>
      <dgm:t>
        <a:bodyPr/>
        <a:lstStyle/>
        <a:p>
          <a:pPr rtl="0"/>
          <a:r>
            <a:rPr lang="en-US" dirty="0"/>
            <a:t>Orthodontics</a:t>
          </a:r>
        </a:p>
      </dgm:t>
    </dgm:pt>
    <dgm:pt modelId="{2F27AFCA-94AA-47A0-A8E2-80D33B23FCC9}" type="parTrans" cxnId="{CC363339-D4CD-423B-BD0A-8E5721779C9A}">
      <dgm:prSet/>
      <dgm:spPr/>
      <dgm:t>
        <a:bodyPr/>
        <a:lstStyle/>
        <a:p>
          <a:endParaRPr lang="en-US"/>
        </a:p>
      </dgm:t>
    </dgm:pt>
    <dgm:pt modelId="{865872DC-BB30-4835-BC73-51C86DC2D3F2}" type="sibTrans" cxnId="{CC363339-D4CD-423B-BD0A-8E5721779C9A}">
      <dgm:prSet/>
      <dgm:spPr/>
      <dgm:t>
        <a:bodyPr/>
        <a:lstStyle/>
        <a:p>
          <a:endParaRPr lang="en-US"/>
        </a:p>
      </dgm:t>
    </dgm:pt>
    <dgm:pt modelId="{18D3BB22-B4C3-451F-926B-32D5BDA27A67}">
      <dgm:prSet/>
      <dgm:spPr/>
      <dgm:t>
        <a:bodyPr/>
        <a:lstStyle/>
        <a:p>
          <a:pPr rtl="0"/>
          <a:r>
            <a:rPr lang="en-US" dirty="0"/>
            <a:t>Bruxism</a:t>
          </a:r>
        </a:p>
      </dgm:t>
    </dgm:pt>
    <dgm:pt modelId="{91F6D3A3-7C34-49D1-ADCF-B40530D1894A}" type="parTrans" cxnId="{D62759E3-B3CF-4BD8-B912-D31E9ECA771A}">
      <dgm:prSet/>
      <dgm:spPr/>
      <dgm:t>
        <a:bodyPr/>
        <a:lstStyle/>
        <a:p>
          <a:endParaRPr lang="en-US"/>
        </a:p>
      </dgm:t>
    </dgm:pt>
    <dgm:pt modelId="{5FDAB457-4985-495B-AFA9-7A3BBB3FDC7A}" type="sibTrans" cxnId="{D62759E3-B3CF-4BD8-B912-D31E9ECA771A}">
      <dgm:prSet/>
      <dgm:spPr/>
      <dgm:t>
        <a:bodyPr/>
        <a:lstStyle/>
        <a:p>
          <a:endParaRPr lang="en-US"/>
        </a:p>
      </dgm:t>
    </dgm:pt>
    <dgm:pt modelId="{15CA2E41-1E48-4287-8DCB-D36FF6A7F1F6}">
      <dgm:prSet/>
      <dgm:spPr/>
      <dgm:t>
        <a:bodyPr/>
        <a:lstStyle/>
        <a:p>
          <a:pPr rtl="0"/>
          <a:r>
            <a:rPr lang="en-US" dirty="0"/>
            <a:t>Diathermy</a:t>
          </a:r>
        </a:p>
      </dgm:t>
    </dgm:pt>
    <dgm:pt modelId="{F51ABD04-8F12-40D4-B82D-21C12A660833}" type="parTrans" cxnId="{D517D103-8423-4FDD-B8C2-06F254534D97}">
      <dgm:prSet/>
      <dgm:spPr/>
      <dgm:t>
        <a:bodyPr/>
        <a:lstStyle/>
        <a:p>
          <a:endParaRPr lang="en-US"/>
        </a:p>
      </dgm:t>
    </dgm:pt>
    <dgm:pt modelId="{3BC4FA78-6316-4F51-ACB5-B35B3C6561B4}" type="sibTrans" cxnId="{D517D103-8423-4FDD-B8C2-06F254534D97}">
      <dgm:prSet/>
      <dgm:spPr/>
      <dgm:t>
        <a:bodyPr/>
        <a:lstStyle/>
        <a:p>
          <a:endParaRPr lang="en-US"/>
        </a:p>
      </dgm:t>
    </dgm:pt>
    <dgm:pt modelId="{50770419-C5B6-4126-A909-A7D45BD5CBA8}">
      <dgm:prSet/>
      <dgm:spPr/>
      <dgm:t>
        <a:bodyPr/>
        <a:lstStyle/>
        <a:p>
          <a:pPr rtl="0"/>
          <a:r>
            <a:rPr lang="en-US" dirty="0" err="1"/>
            <a:t>Anachoresis</a:t>
          </a:r>
          <a:endParaRPr lang="en-US" dirty="0"/>
        </a:p>
      </dgm:t>
    </dgm:pt>
    <dgm:pt modelId="{9D22A412-B00F-42FC-9A9F-BF4217AA5A88}" type="parTrans" cxnId="{C8C8FC41-603A-435C-964E-3B234C0AD238}">
      <dgm:prSet/>
      <dgm:spPr/>
      <dgm:t>
        <a:bodyPr/>
        <a:lstStyle/>
        <a:p>
          <a:endParaRPr lang="en-US"/>
        </a:p>
      </dgm:t>
    </dgm:pt>
    <dgm:pt modelId="{9D4A2FB6-A11B-4494-9395-BAA93F9DA3EE}" type="sibTrans" cxnId="{C8C8FC41-603A-435C-964E-3B234C0AD238}">
      <dgm:prSet/>
      <dgm:spPr/>
      <dgm:t>
        <a:bodyPr/>
        <a:lstStyle/>
        <a:p>
          <a:endParaRPr lang="en-US"/>
        </a:p>
      </dgm:t>
    </dgm:pt>
    <dgm:pt modelId="{7ECBEEE0-3CAF-49FE-8565-A1EAE12BAC0A}">
      <dgm:prSet/>
      <dgm:spPr/>
      <dgm:t>
        <a:bodyPr/>
        <a:lstStyle/>
        <a:p>
          <a:pPr rtl="0"/>
          <a:r>
            <a:rPr lang="en-US" dirty="0"/>
            <a:t>Radioactive material</a:t>
          </a:r>
        </a:p>
      </dgm:t>
    </dgm:pt>
    <dgm:pt modelId="{56BC4CD0-310F-4631-BE1B-3864B914A99C}" type="parTrans" cxnId="{A00FA44D-0EE7-43D5-8FA5-84A3C2AF3A01}">
      <dgm:prSet/>
      <dgm:spPr/>
      <dgm:t>
        <a:bodyPr/>
        <a:lstStyle/>
        <a:p>
          <a:endParaRPr lang="en-US"/>
        </a:p>
      </dgm:t>
    </dgm:pt>
    <dgm:pt modelId="{2CDD9CB2-2D45-443A-B779-E2FC0B8002EC}" type="sibTrans" cxnId="{A00FA44D-0EE7-43D5-8FA5-84A3C2AF3A01}">
      <dgm:prSet/>
      <dgm:spPr/>
      <dgm:t>
        <a:bodyPr/>
        <a:lstStyle/>
        <a:p>
          <a:endParaRPr lang="en-US"/>
        </a:p>
      </dgm:t>
    </dgm:pt>
    <dgm:pt modelId="{E3337437-67B4-4556-BE2D-48C9B6E0D195}">
      <dgm:prSet/>
      <dgm:spPr/>
      <dgm:t>
        <a:bodyPr/>
        <a:lstStyle/>
        <a:p>
          <a:pPr rtl="0"/>
          <a:r>
            <a:rPr lang="en-US" dirty="0"/>
            <a:t>Cracked tooth</a:t>
          </a:r>
        </a:p>
      </dgm:t>
    </dgm:pt>
    <dgm:pt modelId="{D2CF22A9-82B5-4BC7-8688-52C15C1522BF}" type="parTrans" cxnId="{4FE69F94-78C1-48A9-ACC3-59C47A56B173}">
      <dgm:prSet/>
      <dgm:spPr/>
      <dgm:t>
        <a:bodyPr/>
        <a:lstStyle/>
        <a:p>
          <a:endParaRPr lang="en-US"/>
        </a:p>
      </dgm:t>
    </dgm:pt>
    <dgm:pt modelId="{C3C4C854-D3D9-4089-AC60-8C9A555B3536}" type="sibTrans" cxnId="{4FE69F94-78C1-48A9-ACC3-59C47A56B173}">
      <dgm:prSet/>
      <dgm:spPr/>
      <dgm:t>
        <a:bodyPr/>
        <a:lstStyle/>
        <a:p>
          <a:endParaRPr lang="en-US"/>
        </a:p>
      </dgm:t>
    </dgm:pt>
    <dgm:pt modelId="{E98D0F21-C73C-49D8-A27D-FE77448680C4}">
      <dgm:prSet/>
      <dgm:spPr/>
      <dgm:t>
        <a:bodyPr/>
        <a:lstStyle/>
        <a:p>
          <a:pPr rtl="0"/>
          <a:r>
            <a:rPr lang="en-US" dirty="0" err="1"/>
            <a:t>Unerupted</a:t>
          </a:r>
          <a:r>
            <a:rPr lang="en-US" dirty="0"/>
            <a:t> tooth</a:t>
          </a:r>
        </a:p>
      </dgm:t>
    </dgm:pt>
    <dgm:pt modelId="{88381001-CD6E-4A13-AA72-285AFB66E754}" type="parTrans" cxnId="{40E1AC4A-682D-4CDC-96E1-AE938F13E857}">
      <dgm:prSet/>
      <dgm:spPr/>
      <dgm:t>
        <a:bodyPr/>
        <a:lstStyle/>
        <a:p>
          <a:endParaRPr lang="en-US"/>
        </a:p>
      </dgm:t>
    </dgm:pt>
    <dgm:pt modelId="{479B41C7-D3A9-49A7-9552-A9C4FF16F32B}" type="sibTrans" cxnId="{40E1AC4A-682D-4CDC-96E1-AE938F13E857}">
      <dgm:prSet/>
      <dgm:spPr/>
      <dgm:t>
        <a:bodyPr/>
        <a:lstStyle/>
        <a:p>
          <a:endParaRPr lang="en-US"/>
        </a:p>
      </dgm:t>
    </dgm:pt>
    <dgm:pt modelId="{EBF50D51-D6E0-48DC-84F4-8452AC33692E}">
      <dgm:prSet/>
      <dgm:spPr/>
      <dgm:t>
        <a:bodyPr/>
        <a:lstStyle/>
        <a:p>
          <a:pPr rtl="0"/>
          <a:r>
            <a:rPr lang="en-US" dirty="0"/>
            <a:t>Presence of chronic inflammatory tissue in the pulp</a:t>
          </a:r>
        </a:p>
      </dgm:t>
    </dgm:pt>
    <dgm:pt modelId="{4D221D25-A7AF-4BC5-A251-1A3217B6F92D}" type="parTrans" cxnId="{59A83107-568F-4071-91EA-7D75B6988A6F}">
      <dgm:prSet/>
      <dgm:spPr/>
      <dgm:t>
        <a:bodyPr/>
        <a:lstStyle/>
        <a:p>
          <a:endParaRPr lang="en-US"/>
        </a:p>
      </dgm:t>
    </dgm:pt>
    <dgm:pt modelId="{6AA32B2F-DEA5-4A09-824C-C9428ACA438E}" type="sibTrans" cxnId="{59A83107-568F-4071-91EA-7D75B6988A6F}">
      <dgm:prSet/>
      <dgm:spPr/>
      <dgm:t>
        <a:bodyPr/>
        <a:lstStyle/>
        <a:p>
          <a:endParaRPr lang="en-US"/>
        </a:p>
      </dgm:t>
    </dgm:pt>
    <dgm:pt modelId="{F2268210-6561-4315-80F5-4453A112BBC1}">
      <dgm:prSet/>
      <dgm:spPr/>
      <dgm:t>
        <a:bodyPr/>
        <a:lstStyle/>
        <a:p>
          <a:pPr rtl="0"/>
          <a:r>
            <a:rPr lang="en-US" dirty="0"/>
            <a:t>Idiopathic</a:t>
          </a:r>
        </a:p>
      </dgm:t>
    </dgm:pt>
    <dgm:pt modelId="{48220AC1-C682-4C4C-ABA1-C6FC1ACBCA58}" type="parTrans" cxnId="{956CF48A-30F9-47B7-9223-C1E63EB1C30D}">
      <dgm:prSet/>
      <dgm:spPr/>
      <dgm:t>
        <a:bodyPr/>
        <a:lstStyle/>
        <a:p>
          <a:endParaRPr lang="en-US"/>
        </a:p>
      </dgm:t>
    </dgm:pt>
    <dgm:pt modelId="{0C93AC7D-DA8F-4093-A720-C43073C26B2A}" type="sibTrans" cxnId="{956CF48A-30F9-47B7-9223-C1E63EB1C30D}">
      <dgm:prSet/>
      <dgm:spPr/>
      <dgm:t>
        <a:bodyPr/>
        <a:lstStyle/>
        <a:p>
          <a:endParaRPr lang="en-US"/>
        </a:p>
      </dgm:t>
    </dgm:pt>
    <dgm:pt modelId="{BF8CA5EA-EABB-4509-8A4B-2E80AEEF8953}" type="pres">
      <dgm:prSet presAssocID="{C1200C93-2F4A-4F0F-A359-BAFD92D7E3CB}" presName="diagram" presStyleCnt="0">
        <dgm:presLayoutVars>
          <dgm:dir/>
          <dgm:resizeHandles val="exact"/>
        </dgm:presLayoutVars>
      </dgm:prSet>
      <dgm:spPr/>
    </dgm:pt>
    <dgm:pt modelId="{9AE8B9CA-B906-4159-BFAD-4CCB97254F01}" type="pres">
      <dgm:prSet presAssocID="{C884B1DA-1BB5-46AF-BFEB-EBC8A9C95920}" presName="node" presStyleLbl="node1" presStyleIdx="0" presStyleCnt="12">
        <dgm:presLayoutVars>
          <dgm:bulletEnabled val="1"/>
        </dgm:presLayoutVars>
      </dgm:prSet>
      <dgm:spPr/>
    </dgm:pt>
    <dgm:pt modelId="{78C3F322-2E0C-4D8E-B2D2-5FA0B11B0D58}" type="pres">
      <dgm:prSet presAssocID="{7617C413-FC6B-4EAD-BF91-A5781E5C84DA}" presName="sibTrans" presStyleCnt="0"/>
      <dgm:spPr/>
    </dgm:pt>
    <dgm:pt modelId="{350ED023-1A22-4D25-88BE-91CBB6AE4958}" type="pres">
      <dgm:prSet presAssocID="{AFE3A136-BAD1-44AC-AF7B-A9EAD29D9382}" presName="node" presStyleLbl="node1" presStyleIdx="1" presStyleCnt="12">
        <dgm:presLayoutVars>
          <dgm:bulletEnabled val="1"/>
        </dgm:presLayoutVars>
      </dgm:prSet>
      <dgm:spPr/>
    </dgm:pt>
    <dgm:pt modelId="{82423F32-170E-428B-9E76-279C19F8B4F3}" type="pres">
      <dgm:prSet presAssocID="{99EA96A9-B102-4ACE-8B14-62D865E895F5}" presName="sibTrans" presStyleCnt="0"/>
      <dgm:spPr/>
    </dgm:pt>
    <dgm:pt modelId="{182B52A3-D8D0-4DDC-B3B6-3081134880AF}" type="pres">
      <dgm:prSet presAssocID="{294937BE-1D0A-405F-B92C-1EBA3F840A16}" presName="node" presStyleLbl="node1" presStyleIdx="2" presStyleCnt="12">
        <dgm:presLayoutVars>
          <dgm:bulletEnabled val="1"/>
        </dgm:presLayoutVars>
      </dgm:prSet>
      <dgm:spPr/>
    </dgm:pt>
    <dgm:pt modelId="{1EFBE634-0795-44AB-AE6B-D291B2CB32A7}" type="pres">
      <dgm:prSet presAssocID="{9C79CDF2-FFEA-4E89-87CD-2D388C1375CB}" presName="sibTrans" presStyleCnt="0"/>
      <dgm:spPr/>
    </dgm:pt>
    <dgm:pt modelId="{60F2AC69-66A1-442A-B18F-EB7516155975}" type="pres">
      <dgm:prSet presAssocID="{FD87E1B1-AEDB-404F-B386-F4B846572C31}" presName="node" presStyleLbl="node1" presStyleIdx="3" presStyleCnt="12">
        <dgm:presLayoutVars>
          <dgm:bulletEnabled val="1"/>
        </dgm:presLayoutVars>
      </dgm:prSet>
      <dgm:spPr/>
    </dgm:pt>
    <dgm:pt modelId="{D9C78237-DA26-4CAD-98E7-8AE5384E496F}" type="pres">
      <dgm:prSet presAssocID="{865872DC-BB30-4835-BC73-51C86DC2D3F2}" presName="sibTrans" presStyleCnt="0"/>
      <dgm:spPr/>
    </dgm:pt>
    <dgm:pt modelId="{2C738E73-8DC5-44DF-A1AB-6EF7E01C72C1}" type="pres">
      <dgm:prSet presAssocID="{18D3BB22-B4C3-451F-926B-32D5BDA27A67}" presName="node" presStyleLbl="node1" presStyleIdx="4" presStyleCnt="12">
        <dgm:presLayoutVars>
          <dgm:bulletEnabled val="1"/>
        </dgm:presLayoutVars>
      </dgm:prSet>
      <dgm:spPr/>
    </dgm:pt>
    <dgm:pt modelId="{E8709101-6EB4-4565-83EE-B04997D568FC}" type="pres">
      <dgm:prSet presAssocID="{5FDAB457-4985-495B-AFA9-7A3BBB3FDC7A}" presName="sibTrans" presStyleCnt="0"/>
      <dgm:spPr/>
    </dgm:pt>
    <dgm:pt modelId="{3B2D514C-7D58-489B-9FC8-2DA9F4C905E7}" type="pres">
      <dgm:prSet presAssocID="{15CA2E41-1E48-4287-8DCB-D36FF6A7F1F6}" presName="node" presStyleLbl="node1" presStyleIdx="5" presStyleCnt="12">
        <dgm:presLayoutVars>
          <dgm:bulletEnabled val="1"/>
        </dgm:presLayoutVars>
      </dgm:prSet>
      <dgm:spPr/>
    </dgm:pt>
    <dgm:pt modelId="{06D6119C-9E2A-4177-B5AA-C9930687FF1C}" type="pres">
      <dgm:prSet presAssocID="{3BC4FA78-6316-4F51-ACB5-B35B3C6561B4}" presName="sibTrans" presStyleCnt="0"/>
      <dgm:spPr/>
    </dgm:pt>
    <dgm:pt modelId="{B58D18FC-E8D8-40B5-B90F-97F72431B3F6}" type="pres">
      <dgm:prSet presAssocID="{50770419-C5B6-4126-A909-A7D45BD5CBA8}" presName="node" presStyleLbl="node1" presStyleIdx="6" presStyleCnt="12">
        <dgm:presLayoutVars>
          <dgm:bulletEnabled val="1"/>
        </dgm:presLayoutVars>
      </dgm:prSet>
      <dgm:spPr/>
    </dgm:pt>
    <dgm:pt modelId="{0A35EC35-DA82-4E25-AA65-BBC555C789D6}" type="pres">
      <dgm:prSet presAssocID="{9D4A2FB6-A11B-4494-9395-BAA93F9DA3EE}" presName="sibTrans" presStyleCnt="0"/>
      <dgm:spPr/>
    </dgm:pt>
    <dgm:pt modelId="{6E990EDA-407C-43F9-A877-AB1EAD13368B}" type="pres">
      <dgm:prSet presAssocID="{7ECBEEE0-3CAF-49FE-8565-A1EAE12BAC0A}" presName="node" presStyleLbl="node1" presStyleIdx="7" presStyleCnt="12">
        <dgm:presLayoutVars>
          <dgm:bulletEnabled val="1"/>
        </dgm:presLayoutVars>
      </dgm:prSet>
      <dgm:spPr/>
    </dgm:pt>
    <dgm:pt modelId="{2391535D-6F8F-45B1-A29C-8C6866A33C89}" type="pres">
      <dgm:prSet presAssocID="{2CDD9CB2-2D45-443A-B779-E2FC0B8002EC}" presName="sibTrans" presStyleCnt="0"/>
      <dgm:spPr/>
    </dgm:pt>
    <dgm:pt modelId="{DF5BEF11-0870-407E-B714-D6025A639436}" type="pres">
      <dgm:prSet presAssocID="{E3337437-67B4-4556-BE2D-48C9B6E0D195}" presName="node" presStyleLbl="node1" presStyleIdx="8" presStyleCnt="12">
        <dgm:presLayoutVars>
          <dgm:bulletEnabled val="1"/>
        </dgm:presLayoutVars>
      </dgm:prSet>
      <dgm:spPr/>
    </dgm:pt>
    <dgm:pt modelId="{206FEC95-0A95-4897-9290-37A25CA707C5}" type="pres">
      <dgm:prSet presAssocID="{C3C4C854-D3D9-4089-AC60-8C9A555B3536}" presName="sibTrans" presStyleCnt="0"/>
      <dgm:spPr/>
    </dgm:pt>
    <dgm:pt modelId="{F13D2A43-A1AE-416F-AE39-99EADBDEDAA1}" type="pres">
      <dgm:prSet presAssocID="{E98D0F21-C73C-49D8-A27D-FE77448680C4}" presName="node" presStyleLbl="node1" presStyleIdx="9" presStyleCnt="12">
        <dgm:presLayoutVars>
          <dgm:bulletEnabled val="1"/>
        </dgm:presLayoutVars>
      </dgm:prSet>
      <dgm:spPr/>
    </dgm:pt>
    <dgm:pt modelId="{C43A43D8-C4C3-46B4-AB06-984EA30392C4}" type="pres">
      <dgm:prSet presAssocID="{479B41C7-D3A9-49A7-9552-A9C4FF16F32B}" presName="sibTrans" presStyleCnt="0"/>
      <dgm:spPr/>
    </dgm:pt>
    <dgm:pt modelId="{D7156714-08EE-479D-AC41-47F20671FEA6}" type="pres">
      <dgm:prSet presAssocID="{EBF50D51-D6E0-48DC-84F4-8452AC33692E}" presName="node" presStyleLbl="node1" presStyleIdx="10" presStyleCnt="12">
        <dgm:presLayoutVars>
          <dgm:bulletEnabled val="1"/>
        </dgm:presLayoutVars>
      </dgm:prSet>
      <dgm:spPr/>
    </dgm:pt>
    <dgm:pt modelId="{34FF03E7-2CBE-487D-BCFA-9303504A79A9}" type="pres">
      <dgm:prSet presAssocID="{6AA32B2F-DEA5-4A09-824C-C9428ACA438E}" presName="sibTrans" presStyleCnt="0"/>
      <dgm:spPr/>
    </dgm:pt>
    <dgm:pt modelId="{F89B2A3F-1DEE-4833-BDE6-C208DF3B7D7E}" type="pres">
      <dgm:prSet presAssocID="{F2268210-6561-4315-80F5-4453A112BBC1}" presName="node" presStyleLbl="node1" presStyleIdx="11" presStyleCnt="12">
        <dgm:presLayoutVars>
          <dgm:bulletEnabled val="1"/>
        </dgm:presLayoutVars>
      </dgm:prSet>
      <dgm:spPr/>
    </dgm:pt>
  </dgm:ptLst>
  <dgm:cxnLst>
    <dgm:cxn modelId="{D517D103-8423-4FDD-B8C2-06F254534D97}" srcId="{C1200C93-2F4A-4F0F-A359-BAFD92D7E3CB}" destId="{15CA2E41-1E48-4287-8DCB-D36FF6A7F1F6}" srcOrd="5" destOrd="0" parTransId="{F51ABD04-8F12-40D4-B82D-21C12A660833}" sibTransId="{3BC4FA78-6316-4F51-ACB5-B35B3C6561B4}"/>
    <dgm:cxn modelId="{59A83107-568F-4071-91EA-7D75B6988A6F}" srcId="{C1200C93-2F4A-4F0F-A359-BAFD92D7E3CB}" destId="{EBF50D51-D6E0-48DC-84F4-8452AC33692E}" srcOrd="10" destOrd="0" parTransId="{4D221D25-A7AF-4BC5-A251-1A3217B6F92D}" sibTransId="{6AA32B2F-DEA5-4A09-824C-C9428ACA438E}"/>
    <dgm:cxn modelId="{CA9C0D16-2049-442F-9217-7298C0ECB77A}" srcId="{C1200C93-2F4A-4F0F-A359-BAFD92D7E3CB}" destId="{294937BE-1D0A-405F-B92C-1EBA3F840A16}" srcOrd="2" destOrd="0" parTransId="{20FC5287-9F48-4FCA-BF32-6705812E45FE}" sibTransId="{9C79CDF2-FFEA-4E89-87CD-2D388C1375CB}"/>
    <dgm:cxn modelId="{6D0D8622-153E-4C55-8905-EB3176026204}" type="presOf" srcId="{F2268210-6561-4315-80F5-4453A112BBC1}" destId="{F89B2A3F-1DEE-4833-BDE6-C208DF3B7D7E}" srcOrd="0" destOrd="0" presId="urn:microsoft.com/office/officeart/2005/8/layout/default#2"/>
    <dgm:cxn modelId="{CC363339-D4CD-423B-BD0A-8E5721779C9A}" srcId="{C1200C93-2F4A-4F0F-A359-BAFD92D7E3CB}" destId="{FD87E1B1-AEDB-404F-B386-F4B846572C31}" srcOrd="3" destOrd="0" parTransId="{2F27AFCA-94AA-47A0-A8E2-80D33B23FCC9}" sibTransId="{865872DC-BB30-4835-BC73-51C86DC2D3F2}"/>
    <dgm:cxn modelId="{2F55643C-F464-47FC-9389-1849E2D9700B}" type="presOf" srcId="{18D3BB22-B4C3-451F-926B-32D5BDA27A67}" destId="{2C738E73-8DC5-44DF-A1AB-6EF7E01C72C1}" srcOrd="0" destOrd="0" presId="urn:microsoft.com/office/officeart/2005/8/layout/default#2"/>
    <dgm:cxn modelId="{C8C8FC41-603A-435C-964E-3B234C0AD238}" srcId="{C1200C93-2F4A-4F0F-A359-BAFD92D7E3CB}" destId="{50770419-C5B6-4126-A909-A7D45BD5CBA8}" srcOrd="6" destOrd="0" parTransId="{9D22A412-B00F-42FC-9A9F-BF4217AA5A88}" sibTransId="{9D4A2FB6-A11B-4494-9395-BAA93F9DA3EE}"/>
    <dgm:cxn modelId="{4F0D4063-D21D-4822-9EF2-BE9BB8D89017}" type="presOf" srcId="{E3337437-67B4-4556-BE2D-48C9B6E0D195}" destId="{DF5BEF11-0870-407E-B714-D6025A639436}" srcOrd="0" destOrd="0" presId="urn:microsoft.com/office/officeart/2005/8/layout/default#2"/>
    <dgm:cxn modelId="{123EA14A-0FAE-4884-8683-00974D7B80C1}" type="presOf" srcId="{C884B1DA-1BB5-46AF-BFEB-EBC8A9C95920}" destId="{9AE8B9CA-B906-4159-BFAD-4CCB97254F01}" srcOrd="0" destOrd="0" presId="urn:microsoft.com/office/officeart/2005/8/layout/default#2"/>
    <dgm:cxn modelId="{40E1AC4A-682D-4CDC-96E1-AE938F13E857}" srcId="{C1200C93-2F4A-4F0F-A359-BAFD92D7E3CB}" destId="{E98D0F21-C73C-49D8-A27D-FE77448680C4}" srcOrd="9" destOrd="0" parTransId="{88381001-CD6E-4A13-AA72-285AFB66E754}" sibTransId="{479B41C7-D3A9-49A7-9552-A9C4FF16F32B}"/>
    <dgm:cxn modelId="{A00FA44D-0EE7-43D5-8FA5-84A3C2AF3A01}" srcId="{C1200C93-2F4A-4F0F-A359-BAFD92D7E3CB}" destId="{7ECBEEE0-3CAF-49FE-8565-A1EAE12BAC0A}" srcOrd="7" destOrd="0" parTransId="{56BC4CD0-310F-4631-BE1B-3864B914A99C}" sibTransId="{2CDD9CB2-2D45-443A-B779-E2FC0B8002EC}"/>
    <dgm:cxn modelId="{2ED65370-E549-4E0E-9BBB-21D8949A8943}" type="presOf" srcId="{AFE3A136-BAD1-44AC-AF7B-A9EAD29D9382}" destId="{350ED023-1A22-4D25-88BE-91CBB6AE4958}" srcOrd="0" destOrd="0" presId="urn:microsoft.com/office/officeart/2005/8/layout/default#2"/>
    <dgm:cxn modelId="{ED155F71-088E-442E-AD3C-184045412FE0}" type="presOf" srcId="{294937BE-1D0A-405F-B92C-1EBA3F840A16}" destId="{182B52A3-D8D0-4DDC-B3B6-3081134880AF}" srcOrd="0" destOrd="0" presId="urn:microsoft.com/office/officeart/2005/8/layout/default#2"/>
    <dgm:cxn modelId="{C2CD2672-B020-4021-BDDB-E8481437DAFF}" srcId="{C1200C93-2F4A-4F0F-A359-BAFD92D7E3CB}" destId="{AFE3A136-BAD1-44AC-AF7B-A9EAD29D9382}" srcOrd="1" destOrd="0" parTransId="{8997AD22-D0FB-4876-B41F-5BAA7AA68694}" sibTransId="{99EA96A9-B102-4ACE-8B14-62D865E895F5}"/>
    <dgm:cxn modelId="{3842337F-94ED-476D-B807-5805373D5F2E}" type="presOf" srcId="{FD87E1B1-AEDB-404F-B386-F4B846572C31}" destId="{60F2AC69-66A1-442A-B18F-EB7516155975}" srcOrd="0" destOrd="0" presId="urn:microsoft.com/office/officeart/2005/8/layout/default#2"/>
    <dgm:cxn modelId="{B0FDA487-ED77-4B80-A7F3-3EAFFB75B951}" type="presOf" srcId="{7ECBEEE0-3CAF-49FE-8565-A1EAE12BAC0A}" destId="{6E990EDA-407C-43F9-A877-AB1EAD13368B}" srcOrd="0" destOrd="0" presId="urn:microsoft.com/office/officeart/2005/8/layout/default#2"/>
    <dgm:cxn modelId="{956CF48A-30F9-47B7-9223-C1E63EB1C30D}" srcId="{C1200C93-2F4A-4F0F-A359-BAFD92D7E3CB}" destId="{F2268210-6561-4315-80F5-4453A112BBC1}" srcOrd="11" destOrd="0" parTransId="{48220AC1-C682-4C4C-ABA1-C6FC1ACBCA58}" sibTransId="{0C93AC7D-DA8F-4093-A720-C43073C26B2A}"/>
    <dgm:cxn modelId="{6E813D91-D90A-4E62-AA63-78ABD830CD4D}" type="presOf" srcId="{50770419-C5B6-4126-A909-A7D45BD5CBA8}" destId="{B58D18FC-E8D8-40B5-B90F-97F72431B3F6}" srcOrd="0" destOrd="0" presId="urn:microsoft.com/office/officeart/2005/8/layout/default#2"/>
    <dgm:cxn modelId="{4FE69F94-78C1-48A9-ACC3-59C47A56B173}" srcId="{C1200C93-2F4A-4F0F-A359-BAFD92D7E3CB}" destId="{E3337437-67B4-4556-BE2D-48C9B6E0D195}" srcOrd="8" destOrd="0" parTransId="{D2CF22A9-82B5-4BC7-8688-52C15C1522BF}" sibTransId="{C3C4C854-D3D9-4089-AC60-8C9A555B3536}"/>
    <dgm:cxn modelId="{A63A39AD-F955-4A9A-A77D-790101B6D7E3}" srcId="{C1200C93-2F4A-4F0F-A359-BAFD92D7E3CB}" destId="{C884B1DA-1BB5-46AF-BFEB-EBC8A9C95920}" srcOrd="0" destOrd="0" parTransId="{5D2F902B-523E-47EA-B2F6-3CD5B861A434}" sibTransId="{7617C413-FC6B-4EAD-BF91-A5781E5C84DA}"/>
    <dgm:cxn modelId="{52B250B2-2033-497A-BBEC-DA75A519CCE1}" type="presOf" srcId="{EBF50D51-D6E0-48DC-84F4-8452AC33692E}" destId="{D7156714-08EE-479D-AC41-47F20671FEA6}" srcOrd="0" destOrd="0" presId="urn:microsoft.com/office/officeart/2005/8/layout/default#2"/>
    <dgm:cxn modelId="{AAB5E8C2-EDDB-4BB1-9391-8DB3E7621C71}" type="presOf" srcId="{E98D0F21-C73C-49D8-A27D-FE77448680C4}" destId="{F13D2A43-A1AE-416F-AE39-99EADBDEDAA1}" srcOrd="0" destOrd="0" presId="urn:microsoft.com/office/officeart/2005/8/layout/default#2"/>
    <dgm:cxn modelId="{91E8EBDE-7A27-4752-AC67-0FBFE3D6531C}" type="presOf" srcId="{15CA2E41-1E48-4287-8DCB-D36FF6A7F1F6}" destId="{3B2D514C-7D58-489B-9FC8-2DA9F4C905E7}" srcOrd="0" destOrd="0" presId="urn:microsoft.com/office/officeart/2005/8/layout/default#2"/>
    <dgm:cxn modelId="{D62759E3-B3CF-4BD8-B912-D31E9ECA771A}" srcId="{C1200C93-2F4A-4F0F-A359-BAFD92D7E3CB}" destId="{18D3BB22-B4C3-451F-926B-32D5BDA27A67}" srcOrd="4" destOrd="0" parTransId="{91F6D3A3-7C34-49D1-ADCF-B40530D1894A}" sibTransId="{5FDAB457-4985-495B-AFA9-7A3BBB3FDC7A}"/>
    <dgm:cxn modelId="{975474F8-EF06-44FC-B5DC-33B4A90B2A1C}" type="presOf" srcId="{C1200C93-2F4A-4F0F-A359-BAFD92D7E3CB}" destId="{BF8CA5EA-EABB-4509-8A4B-2E80AEEF8953}" srcOrd="0" destOrd="0" presId="urn:microsoft.com/office/officeart/2005/8/layout/default#2"/>
    <dgm:cxn modelId="{E54619BA-E6AB-4173-8AF2-7A4ED5A6D010}" type="presParOf" srcId="{BF8CA5EA-EABB-4509-8A4B-2E80AEEF8953}" destId="{9AE8B9CA-B906-4159-BFAD-4CCB97254F01}" srcOrd="0" destOrd="0" presId="urn:microsoft.com/office/officeart/2005/8/layout/default#2"/>
    <dgm:cxn modelId="{09B0DBB6-E74D-4DE6-AA24-3BE63C8AAE76}" type="presParOf" srcId="{BF8CA5EA-EABB-4509-8A4B-2E80AEEF8953}" destId="{78C3F322-2E0C-4D8E-B2D2-5FA0B11B0D58}" srcOrd="1" destOrd="0" presId="urn:microsoft.com/office/officeart/2005/8/layout/default#2"/>
    <dgm:cxn modelId="{F8FF1548-2166-4418-B18A-92D1EED81372}" type="presParOf" srcId="{BF8CA5EA-EABB-4509-8A4B-2E80AEEF8953}" destId="{350ED023-1A22-4D25-88BE-91CBB6AE4958}" srcOrd="2" destOrd="0" presId="urn:microsoft.com/office/officeart/2005/8/layout/default#2"/>
    <dgm:cxn modelId="{F9E91CF2-1F15-48A4-8868-AEB953A503AE}" type="presParOf" srcId="{BF8CA5EA-EABB-4509-8A4B-2E80AEEF8953}" destId="{82423F32-170E-428B-9E76-279C19F8B4F3}" srcOrd="3" destOrd="0" presId="urn:microsoft.com/office/officeart/2005/8/layout/default#2"/>
    <dgm:cxn modelId="{CB9F7036-03F2-4C45-813D-9863B298D039}" type="presParOf" srcId="{BF8CA5EA-EABB-4509-8A4B-2E80AEEF8953}" destId="{182B52A3-D8D0-4DDC-B3B6-3081134880AF}" srcOrd="4" destOrd="0" presId="urn:microsoft.com/office/officeart/2005/8/layout/default#2"/>
    <dgm:cxn modelId="{0C589CEF-FC1D-4CA5-BBA6-B60405380518}" type="presParOf" srcId="{BF8CA5EA-EABB-4509-8A4B-2E80AEEF8953}" destId="{1EFBE634-0795-44AB-AE6B-D291B2CB32A7}" srcOrd="5" destOrd="0" presId="urn:microsoft.com/office/officeart/2005/8/layout/default#2"/>
    <dgm:cxn modelId="{C5E64833-FCD6-4407-900D-B75A69C92F42}" type="presParOf" srcId="{BF8CA5EA-EABB-4509-8A4B-2E80AEEF8953}" destId="{60F2AC69-66A1-442A-B18F-EB7516155975}" srcOrd="6" destOrd="0" presId="urn:microsoft.com/office/officeart/2005/8/layout/default#2"/>
    <dgm:cxn modelId="{1BD84E32-3B96-4179-84F6-C3D7F9BBC271}" type="presParOf" srcId="{BF8CA5EA-EABB-4509-8A4B-2E80AEEF8953}" destId="{D9C78237-DA26-4CAD-98E7-8AE5384E496F}" srcOrd="7" destOrd="0" presId="urn:microsoft.com/office/officeart/2005/8/layout/default#2"/>
    <dgm:cxn modelId="{2BD19E37-042C-4B7E-A950-C6EC9F3331D4}" type="presParOf" srcId="{BF8CA5EA-EABB-4509-8A4B-2E80AEEF8953}" destId="{2C738E73-8DC5-44DF-A1AB-6EF7E01C72C1}" srcOrd="8" destOrd="0" presId="urn:microsoft.com/office/officeart/2005/8/layout/default#2"/>
    <dgm:cxn modelId="{972AAD26-08E1-4AC4-862B-AC4594589F44}" type="presParOf" srcId="{BF8CA5EA-EABB-4509-8A4B-2E80AEEF8953}" destId="{E8709101-6EB4-4565-83EE-B04997D568FC}" srcOrd="9" destOrd="0" presId="urn:microsoft.com/office/officeart/2005/8/layout/default#2"/>
    <dgm:cxn modelId="{6E2CAC94-E55C-4E43-B318-B9669387E5EA}" type="presParOf" srcId="{BF8CA5EA-EABB-4509-8A4B-2E80AEEF8953}" destId="{3B2D514C-7D58-489B-9FC8-2DA9F4C905E7}" srcOrd="10" destOrd="0" presId="urn:microsoft.com/office/officeart/2005/8/layout/default#2"/>
    <dgm:cxn modelId="{8AE79D56-3CF6-40D5-AA16-B968EFF57D18}" type="presParOf" srcId="{BF8CA5EA-EABB-4509-8A4B-2E80AEEF8953}" destId="{06D6119C-9E2A-4177-B5AA-C9930687FF1C}" srcOrd="11" destOrd="0" presId="urn:microsoft.com/office/officeart/2005/8/layout/default#2"/>
    <dgm:cxn modelId="{FA34C254-4B92-4B94-BFA1-9B3FF6B66B6B}" type="presParOf" srcId="{BF8CA5EA-EABB-4509-8A4B-2E80AEEF8953}" destId="{B58D18FC-E8D8-40B5-B90F-97F72431B3F6}" srcOrd="12" destOrd="0" presId="urn:microsoft.com/office/officeart/2005/8/layout/default#2"/>
    <dgm:cxn modelId="{23DC78B0-4258-473F-91D7-9F91E4206572}" type="presParOf" srcId="{BF8CA5EA-EABB-4509-8A4B-2E80AEEF8953}" destId="{0A35EC35-DA82-4E25-AA65-BBC555C789D6}" srcOrd="13" destOrd="0" presId="urn:microsoft.com/office/officeart/2005/8/layout/default#2"/>
    <dgm:cxn modelId="{DF862AE3-3BB2-49DB-BA2C-8C06CF8FED44}" type="presParOf" srcId="{BF8CA5EA-EABB-4509-8A4B-2E80AEEF8953}" destId="{6E990EDA-407C-43F9-A877-AB1EAD13368B}" srcOrd="14" destOrd="0" presId="urn:microsoft.com/office/officeart/2005/8/layout/default#2"/>
    <dgm:cxn modelId="{AD7C0DBC-5548-4323-9672-FD0816351451}" type="presParOf" srcId="{BF8CA5EA-EABB-4509-8A4B-2E80AEEF8953}" destId="{2391535D-6F8F-45B1-A29C-8C6866A33C89}" srcOrd="15" destOrd="0" presId="urn:microsoft.com/office/officeart/2005/8/layout/default#2"/>
    <dgm:cxn modelId="{97D37A52-C4B7-479E-9C51-E72B7F167673}" type="presParOf" srcId="{BF8CA5EA-EABB-4509-8A4B-2E80AEEF8953}" destId="{DF5BEF11-0870-407E-B714-D6025A639436}" srcOrd="16" destOrd="0" presId="urn:microsoft.com/office/officeart/2005/8/layout/default#2"/>
    <dgm:cxn modelId="{CA959B4D-9ADD-43C2-83EA-830133A93F3B}" type="presParOf" srcId="{BF8CA5EA-EABB-4509-8A4B-2E80AEEF8953}" destId="{206FEC95-0A95-4897-9290-37A25CA707C5}" srcOrd="17" destOrd="0" presId="urn:microsoft.com/office/officeart/2005/8/layout/default#2"/>
    <dgm:cxn modelId="{3B22C498-6F50-4262-BD1C-7E160DFCA612}" type="presParOf" srcId="{BF8CA5EA-EABB-4509-8A4B-2E80AEEF8953}" destId="{F13D2A43-A1AE-416F-AE39-99EADBDEDAA1}" srcOrd="18" destOrd="0" presId="urn:microsoft.com/office/officeart/2005/8/layout/default#2"/>
    <dgm:cxn modelId="{4E156534-ACF7-41A3-9713-1E2DD423277C}" type="presParOf" srcId="{BF8CA5EA-EABB-4509-8A4B-2E80AEEF8953}" destId="{C43A43D8-C4C3-46B4-AB06-984EA30392C4}" srcOrd="19" destOrd="0" presId="urn:microsoft.com/office/officeart/2005/8/layout/default#2"/>
    <dgm:cxn modelId="{16CCD40B-CBE6-4EC4-B9E2-8F5AC5AE140D}" type="presParOf" srcId="{BF8CA5EA-EABB-4509-8A4B-2E80AEEF8953}" destId="{D7156714-08EE-479D-AC41-47F20671FEA6}" srcOrd="20" destOrd="0" presId="urn:microsoft.com/office/officeart/2005/8/layout/default#2"/>
    <dgm:cxn modelId="{B29FC3EA-86E3-452A-8830-999AEF51B03D}" type="presParOf" srcId="{BF8CA5EA-EABB-4509-8A4B-2E80AEEF8953}" destId="{34FF03E7-2CBE-487D-BCFA-9303504A79A9}" srcOrd="21" destOrd="0" presId="urn:microsoft.com/office/officeart/2005/8/layout/default#2"/>
    <dgm:cxn modelId="{CABD4343-1FD7-4DEC-8D07-31741AF8842A}" type="presParOf" srcId="{BF8CA5EA-EABB-4509-8A4B-2E80AEEF8953}" destId="{F89B2A3F-1DEE-4833-BDE6-C208DF3B7D7E}" srcOrd="22"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3CCC9-B5B7-4E85-A3D0-A54ECB3342E5}" type="doc">
      <dgm:prSet loTypeId="urn:microsoft.com/office/officeart/2005/8/layout/venn3" loCatId="relationship" qsTypeId="urn:microsoft.com/office/officeart/2005/8/quickstyle/simple1" qsCatId="simple" csTypeId="urn:microsoft.com/office/officeart/2005/8/colors/colorful2" csCatId="colorful"/>
      <dgm:spPr/>
      <dgm:t>
        <a:bodyPr/>
        <a:lstStyle/>
        <a:p>
          <a:endParaRPr lang="en-US"/>
        </a:p>
      </dgm:t>
    </dgm:pt>
    <dgm:pt modelId="{3BD22AAD-72CF-4A96-B6A2-CDE35D7C19D8}">
      <dgm:prSet/>
      <dgm:spPr/>
      <dgm:t>
        <a:bodyPr/>
        <a:lstStyle/>
        <a:p>
          <a:pPr rtl="0"/>
          <a:r>
            <a:rPr lang="en-US"/>
            <a:t>A vital pulp is required for resorption to occur. Communication between the coronal necrotic tissue and the vital pulp is through appropriately oriented dentinal tubule. (Tronstad 1988)</a:t>
          </a:r>
        </a:p>
      </dgm:t>
    </dgm:pt>
    <dgm:pt modelId="{E44FF2AC-BC83-4B67-A4EC-0C8F791E90E4}" type="parTrans" cxnId="{52FEB9BB-88E8-42B2-8792-3E94EE517BCD}">
      <dgm:prSet/>
      <dgm:spPr/>
      <dgm:t>
        <a:bodyPr/>
        <a:lstStyle/>
        <a:p>
          <a:endParaRPr lang="en-US"/>
        </a:p>
      </dgm:t>
    </dgm:pt>
    <dgm:pt modelId="{B3EB7ADF-BEDE-487E-8BD1-1E1446F43A41}" type="sibTrans" cxnId="{52FEB9BB-88E8-42B2-8792-3E94EE517BCD}">
      <dgm:prSet/>
      <dgm:spPr/>
      <dgm:t>
        <a:bodyPr/>
        <a:lstStyle/>
        <a:p>
          <a:endParaRPr lang="en-US"/>
        </a:p>
      </dgm:t>
    </dgm:pt>
    <dgm:pt modelId="{4ECCAB54-7EB8-4CE3-975F-B95278A26D3E}">
      <dgm:prSet/>
      <dgm:spPr/>
      <dgm:t>
        <a:bodyPr/>
        <a:lstStyle/>
        <a:p>
          <a:pPr rtl="0"/>
          <a:r>
            <a:rPr lang="en-US"/>
            <a:t>Highest incidence in incisors. </a:t>
          </a:r>
        </a:p>
      </dgm:t>
    </dgm:pt>
    <dgm:pt modelId="{9876C8D6-C1B5-451D-932F-86B4059CA177}" type="parTrans" cxnId="{A564896D-CC49-46A2-A9EF-AF6F532BC2CA}">
      <dgm:prSet/>
      <dgm:spPr/>
      <dgm:t>
        <a:bodyPr/>
        <a:lstStyle/>
        <a:p>
          <a:endParaRPr lang="en-US"/>
        </a:p>
      </dgm:t>
    </dgm:pt>
    <dgm:pt modelId="{87A2ABBF-B803-4677-A17B-961DF9C5B254}" type="sibTrans" cxnId="{A564896D-CC49-46A2-A9EF-AF6F532BC2CA}">
      <dgm:prSet/>
      <dgm:spPr/>
      <dgm:t>
        <a:bodyPr/>
        <a:lstStyle/>
        <a:p>
          <a:endParaRPr lang="en-US"/>
        </a:p>
      </dgm:t>
    </dgm:pt>
    <dgm:pt modelId="{A4D903DF-A5F1-410D-ACD9-CD56E2B3CF8A}">
      <dgm:prSet/>
      <dgm:spPr/>
      <dgm:t>
        <a:bodyPr/>
        <a:lstStyle/>
        <a:p>
          <a:pPr rtl="0"/>
          <a:r>
            <a:rPr lang="en-US"/>
            <a:t>Not usually associated with any systemic disease. </a:t>
          </a:r>
        </a:p>
      </dgm:t>
    </dgm:pt>
    <dgm:pt modelId="{B9DDA78E-5187-4405-AAC8-95D4B5FDC073}" type="parTrans" cxnId="{47660D43-4CA4-486F-8AEF-454D1F787A5D}">
      <dgm:prSet/>
      <dgm:spPr/>
      <dgm:t>
        <a:bodyPr/>
        <a:lstStyle/>
        <a:p>
          <a:endParaRPr lang="en-US"/>
        </a:p>
      </dgm:t>
    </dgm:pt>
    <dgm:pt modelId="{DD152F0E-1203-4E1F-A85D-C7C510E650B2}" type="sibTrans" cxnId="{47660D43-4CA4-486F-8AEF-454D1F787A5D}">
      <dgm:prSet/>
      <dgm:spPr/>
      <dgm:t>
        <a:bodyPr/>
        <a:lstStyle/>
        <a:p>
          <a:endParaRPr lang="en-US"/>
        </a:p>
      </dgm:t>
    </dgm:pt>
    <dgm:pt modelId="{3E0EDBA8-6E7D-49FC-ADED-DB5768D12296}" type="pres">
      <dgm:prSet presAssocID="{FDD3CCC9-B5B7-4E85-A3D0-A54ECB3342E5}" presName="Name0" presStyleCnt="0">
        <dgm:presLayoutVars>
          <dgm:dir/>
          <dgm:resizeHandles val="exact"/>
        </dgm:presLayoutVars>
      </dgm:prSet>
      <dgm:spPr/>
    </dgm:pt>
    <dgm:pt modelId="{5E48BAF8-E746-4C27-A47B-CB0A20C6845F}" type="pres">
      <dgm:prSet presAssocID="{3BD22AAD-72CF-4A96-B6A2-CDE35D7C19D8}" presName="Name5" presStyleLbl="vennNode1" presStyleIdx="0" presStyleCnt="3">
        <dgm:presLayoutVars>
          <dgm:bulletEnabled val="1"/>
        </dgm:presLayoutVars>
      </dgm:prSet>
      <dgm:spPr/>
    </dgm:pt>
    <dgm:pt modelId="{C8CF9A5E-2D19-4F33-A167-15B9A3F72F64}" type="pres">
      <dgm:prSet presAssocID="{B3EB7ADF-BEDE-487E-8BD1-1E1446F43A41}" presName="space" presStyleCnt="0"/>
      <dgm:spPr/>
    </dgm:pt>
    <dgm:pt modelId="{5BD3AC29-9DE5-4160-B143-C247C7D23421}" type="pres">
      <dgm:prSet presAssocID="{4ECCAB54-7EB8-4CE3-975F-B95278A26D3E}" presName="Name5" presStyleLbl="vennNode1" presStyleIdx="1" presStyleCnt="3">
        <dgm:presLayoutVars>
          <dgm:bulletEnabled val="1"/>
        </dgm:presLayoutVars>
      </dgm:prSet>
      <dgm:spPr/>
    </dgm:pt>
    <dgm:pt modelId="{9F522895-580D-4ACB-8FF3-2E61413B1BDB}" type="pres">
      <dgm:prSet presAssocID="{87A2ABBF-B803-4677-A17B-961DF9C5B254}" presName="space" presStyleCnt="0"/>
      <dgm:spPr/>
    </dgm:pt>
    <dgm:pt modelId="{E76A19E8-03EC-46E8-9704-E7F56BE7A03D}" type="pres">
      <dgm:prSet presAssocID="{A4D903DF-A5F1-410D-ACD9-CD56E2B3CF8A}" presName="Name5" presStyleLbl="vennNode1" presStyleIdx="2" presStyleCnt="3">
        <dgm:presLayoutVars>
          <dgm:bulletEnabled val="1"/>
        </dgm:presLayoutVars>
      </dgm:prSet>
      <dgm:spPr/>
    </dgm:pt>
  </dgm:ptLst>
  <dgm:cxnLst>
    <dgm:cxn modelId="{EFF9E528-3F72-478C-B626-71D4B3398242}" type="presOf" srcId="{4ECCAB54-7EB8-4CE3-975F-B95278A26D3E}" destId="{5BD3AC29-9DE5-4160-B143-C247C7D23421}" srcOrd="0" destOrd="0" presId="urn:microsoft.com/office/officeart/2005/8/layout/venn3"/>
    <dgm:cxn modelId="{8C5AFA36-DAF3-42CB-B761-122EA890B8A3}" type="presOf" srcId="{3BD22AAD-72CF-4A96-B6A2-CDE35D7C19D8}" destId="{5E48BAF8-E746-4C27-A47B-CB0A20C6845F}" srcOrd="0" destOrd="0" presId="urn:microsoft.com/office/officeart/2005/8/layout/venn3"/>
    <dgm:cxn modelId="{47660D43-4CA4-486F-8AEF-454D1F787A5D}" srcId="{FDD3CCC9-B5B7-4E85-A3D0-A54ECB3342E5}" destId="{A4D903DF-A5F1-410D-ACD9-CD56E2B3CF8A}" srcOrd="2" destOrd="0" parTransId="{B9DDA78E-5187-4405-AAC8-95D4B5FDC073}" sibTransId="{DD152F0E-1203-4E1F-A85D-C7C510E650B2}"/>
    <dgm:cxn modelId="{A564896D-CC49-46A2-A9EF-AF6F532BC2CA}" srcId="{FDD3CCC9-B5B7-4E85-A3D0-A54ECB3342E5}" destId="{4ECCAB54-7EB8-4CE3-975F-B95278A26D3E}" srcOrd="1" destOrd="0" parTransId="{9876C8D6-C1B5-451D-932F-86B4059CA177}" sibTransId="{87A2ABBF-B803-4677-A17B-961DF9C5B254}"/>
    <dgm:cxn modelId="{EDC8124E-D81D-4D44-A412-A386CC5499C0}" type="presOf" srcId="{FDD3CCC9-B5B7-4E85-A3D0-A54ECB3342E5}" destId="{3E0EDBA8-6E7D-49FC-ADED-DB5768D12296}" srcOrd="0" destOrd="0" presId="urn:microsoft.com/office/officeart/2005/8/layout/venn3"/>
    <dgm:cxn modelId="{B035B987-EA3C-440B-8BD4-DE888B3E7276}" type="presOf" srcId="{A4D903DF-A5F1-410D-ACD9-CD56E2B3CF8A}" destId="{E76A19E8-03EC-46E8-9704-E7F56BE7A03D}" srcOrd="0" destOrd="0" presId="urn:microsoft.com/office/officeart/2005/8/layout/venn3"/>
    <dgm:cxn modelId="{52FEB9BB-88E8-42B2-8792-3E94EE517BCD}" srcId="{FDD3CCC9-B5B7-4E85-A3D0-A54ECB3342E5}" destId="{3BD22AAD-72CF-4A96-B6A2-CDE35D7C19D8}" srcOrd="0" destOrd="0" parTransId="{E44FF2AC-BC83-4B67-A4EC-0C8F791E90E4}" sibTransId="{B3EB7ADF-BEDE-487E-8BD1-1E1446F43A41}"/>
    <dgm:cxn modelId="{45A16D80-E2A1-457C-93FA-DD03A826EFE0}" type="presParOf" srcId="{3E0EDBA8-6E7D-49FC-ADED-DB5768D12296}" destId="{5E48BAF8-E746-4C27-A47B-CB0A20C6845F}" srcOrd="0" destOrd="0" presId="urn:microsoft.com/office/officeart/2005/8/layout/venn3"/>
    <dgm:cxn modelId="{FB7F1EF0-A1F0-4313-A416-D10B472F95C4}" type="presParOf" srcId="{3E0EDBA8-6E7D-49FC-ADED-DB5768D12296}" destId="{C8CF9A5E-2D19-4F33-A167-15B9A3F72F64}" srcOrd="1" destOrd="0" presId="urn:microsoft.com/office/officeart/2005/8/layout/venn3"/>
    <dgm:cxn modelId="{5D275257-E086-4693-9415-6D3F7E0C6E7A}" type="presParOf" srcId="{3E0EDBA8-6E7D-49FC-ADED-DB5768D12296}" destId="{5BD3AC29-9DE5-4160-B143-C247C7D23421}" srcOrd="2" destOrd="0" presId="urn:microsoft.com/office/officeart/2005/8/layout/venn3"/>
    <dgm:cxn modelId="{11C7EA15-0522-4358-AFC9-3A68FB08A15F}" type="presParOf" srcId="{3E0EDBA8-6E7D-49FC-ADED-DB5768D12296}" destId="{9F522895-580D-4ACB-8FF3-2E61413B1BDB}" srcOrd="3" destOrd="0" presId="urn:microsoft.com/office/officeart/2005/8/layout/venn3"/>
    <dgm:cxn modelId="{641EDF55-EE78-4F05-A0AB-8DD7F59510BD}" type="presParOf" srcId="{3E0EDBA8-6E7D-49FC-ADED-DB5768D12296}" destId="{E76A19E8-03EC-46E8-9704-E7F56BE7A03D}"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9D08C2-1A3E-4AA4-BC89-E61312B85EFC}"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US"/>
        </a:p>
      </dgm:t>
    </dgm:pt>
    <dgm:pt modelId="{86A3C5BF-3B85-40EC-9CF8-BDCF640FE8B9}">
      <dgm:prSet/>
      <dgm:spPr/>
      <dgm:t>
        <a:bodyPr/>
        <a:lstStyle/>
        <a:p>
          <a:pPr rtl="0"/>
          <a:r>
            <a:rPr lang="en-US" dirty="0"/>
            <a:t>Root </a:t>
          </a:r>
          <a:r>
            <a:rPr lang="en-US" dirty="0" err="1"/>
            <a:t>resorptions</a:t>
          </a:r>
          <a:r>
            <a:rPr lang="en-US" dirty="0"/>
            <a:t> appear to be more frequent close to blood vessels and in areas of active hyperemia with high oxygen pressure and with electrical activity such as piezoelectricity and streaming potentials (charges arising from blood flow through the vessels). </a:t>
          </a:r>
        </a:p>
      </dgm:t>
    </dgm:pt>
    <dgm:pt modelId="{1443FFD8-1B4D-4D8D-B990-594A103FFA51}" type="parTrans" cxnId="{9E1B4B74-FC58-44D7-A492-64301FEE9054}">
      <dgm:prSet/>
      <dgm:spPr/>
      <dgm:t>
        <a:bodyPr/>
        <a:lstStyle/>
        <a:p>
          <a:endParaRPr lang="en-US"/>
        </a:p>
      </dgm:t>
    </dgm:pt>
    <dgm:pt modelId="{947F51C7-B055-48A3-A800-30EDC2FFC2AB}" type="sibTrans" cxnId="{9E1B4B74-FC58-44D7-A492-64301FEE9054}">
      <dgm:prSet/>
      <dgm:spPr/>
      <dgm:t>
        <a:bodyPr/>
        <a:lstStyle/>
        <a:p>
          <a:endParaRPr lang="en-US"/>
        </a:p>
      </dgm:t>
    </dgm:pt>
    <dgm:pt modelId="{7569B853-0433-41C8-8ABA-3A3F32E72004}">
      <dgm:prSet/>
      <dgm:spPr/>
      <dgm:t>
        <a:bodyPr/>
        <a:lstStyle/>
        <a:p>
          <a:pPr rtl="0"/>
          <a:r>
            <a:rPr lang="en-US"/>
            <a:t>Characterized by an oval-shaped enlargement of the root canal space</a:t>
          </a:r>
        </a:p>
      </dgm:t>
    </dgm:pt>
    <dgm:pt modelId="{C87C19ED-9905-4968-94FD-2F64D6816CED}" type="parTrans" cxnId="{F92ED6F4-2CF7-4E4F-B929-28E27F2D7F08}">
      <dgm:prSet/>
      <dgm:spPr/>
      <dgm:t>
        <a:bodyPr/>
        <a:lstStyle/>
        <a:p>
          <a:endParaRPr lang="en-US"/>
        </a:p>
      </dgm:t>
    </dgm:pt>
    <dgm:pt modelId="{67F1A823-64C8-4804-8B0D-0855AEDC6782}" type="sibTrans" cxnId="{F92ED6F4-2CF7-4E4F-B929-28E27F2D7F08}">
      <dgm:prSet/>
      <dgm:spPr/>
      <dgm:t>
        <a:bodyPr/>
        <a:lstStyle/>
        <a:p>
          <a:endParaRPr lang="en-US"/>
        </a:p>
      </dgm:t>
    </dgm:pt>
    <dgm:pt modelId="{C4A21FF4-5208-4500-BC1F-6921EB57F911}" type="pres">
      <dgm:prSet presAssocID="{519D08C2-1A3E-4AA4-BC89-E61312B85EFC}" presName="Name0" presStyleCnt="0">
        <dgm:presLayoutVars>
          <dgm:dir/>
          <dgm:resizeHandles val="exact"/>
        </dgm:presLayoutVars>
      </dgm:prSet>
      <dgm:spPr/>
    </dgm:pt>
    <dgm:pt modelId="{98014BFD-A7C6-4E43-B317-65FE2FCBB0AC}" type="pres">
      <dgm:prSet presAssocID="{519D08C2-1A3E-4AA4-BC89-E61312B85EFC}" presName="arrow" presStyleLbl="bgShp" presStyleIdx="0" presStyleCnt="1"/>
      <dgm:spPr/>
    </dgm:pt>
    <dgm:pt modelId="{C1DC55F0-201D-4351-B25C-EC8BDA650C0B}" type="pres">
      <dgm:prSet presAssocID="{519D08C2-1A3E-4AA4-BC89-E61312B85EFC}" presName="points" presStyleCnt="0"/>
      <dgm:spPr/>
    </dgm:pt>
    <dgm:pt modelId="{7ABC41C6-D5D5-4E17-89D8-E914C020EEC3}" type="pres">
      <dgm:prSet presAssocID="{86A3C5BF-3B85-40EC-9CF8-BDCF640FE8B9}" presName="compositeA" presStyleCnt="0"/>
      <dgm:spPr/>
    </dgm:pt>
    <dgm:pt modelId="{69B0D147-CA88-4CB5-9F89-568B6199EBAF}" type="pres">
      <dgm:prSet presAssocID="{86A3C5BF-3B85-40EC-9CF8-BDCF640FE8B9}" presName="textA" presStyleLbl="revTx" presStyleIdx="0" presStyleCnt="2" custScaleX="168333">
        <dgm:presLayoutVars>
          <dgm:bulletEnabled val="1"/>
        </dgm:presLayoutVars>
      </dgm:prSet>
      <dgm:spPr/>
    </dgm:pt>
    <dgm:pt modelId="{E2ACD767-F7A5-4883-88A0-2EBDB5922CCF}" type="pres">
      <dgm:prSet presAssocID="{86A3C5BF-3B85-40EC-9CF8-BDCF640FE8B9}" presName="circleA" presStyleLbl="node1" presStyleIdx="0" presStyleCnt="2"/>
      <dgm:spPr/>
    </dgm:pt>
    <dgm:pt modelId="{B17F7D8F-583F-49EB-A2CE-502F00EFE55F}" type="pres">
      <dgm:prSet presAssocID="{86A3C5BF-3B85-40EC-9CF8-BDCF640FE8B9}" presName="spaceA" presStyleCnt="0"/>
      <dgm:spPr/>
    </dgm:pt>
    <dgm:pt modelId="{7D08E310-A801-4B96-A79A-4E864072CA4C}" type="pres">
      <dgm:prSet presAssocID="{947F51C7-B055-48A3-A800-30EDC2FFC2AB}" presName="space" presStyleCnt="0"/>
      <dgm:spPr/>
    </dgm:pt>
    <dgm:pt modelId="{F7D6CB50-76D1-4BDA-85BD-5C7FA3B42950}" type="pres">
      <dgm:prSet presAssocID="{7569B853-0433-41C8-8ABA-3A3F32E72004}" presName="compositeB" presStyleCnt="0"/>
      <dgm:spPr/>
    </dgm:pt>
    <dgm:pt modelId="{4085E835-1B1E-4E4C-BE6A-708395214DD2}" type="pres">
      <dgm:prSet presAssocID="{7569B853-0433-41C8-8ABA-3A3F32E72004}" presName="textB" presStyleLbl="revTx" presStyleIdx="1" presStyleCnt="2">
        <dgm:presLayoutVars>
          <dgm:bulletEnabled val="1"/>
        </dgm:presLayoutVars>
      </dgm:prSet>
      <dgm:spPr/>
    </dgm:pt>
    <dgm:pt modelId="{2E1FF928-128E-44DB-9021-239CFC054FEA}" type="pres">
      <dgm:prSet presAssocID="{7569B853-0433-41C8-8ABA-3A3F32E72004}" presName="circleB" presStyleLbl="node1" presStyleIdx="1" presStyleCnt="2"/>
      <dgm:spPr/>
    </dgm:pt>
    <dgm:pt modelId="{71E046E7-D46A-43B7-BD51-CCF68C54E1D1}" type="pres">
      <dgm:prSet presAssocID="{7569B853-0433-41C8-8ABA-3A3F32E72004}" presName="spaceB" presStyleCnt="0"/>
      <dgm:spPr/>
    </dgm:pt>
  </dgm:ptLst>
  <dgm:cxnLst>
    <dgm:cxn modelId="{8348F151-05F4-4711-9559-AE87E1625593}" type="presOf" srcId="{519D08C2-1A3E-4AA4-BC89-E61312B85EFC}" destId="{C4A21FF4-5208-4500-BC1F-6921EB57F911}" srcOrd="0" destOrd="0" presId="urn:microsoft.com/office/officeart/2005/8/layout/hProcess11"/>
    <dgm:cxn modelId="{9E1B4B74-FC58-44D7-A492-64301FEE9054}" srcId="{519D08C2-1A3E-4AA4-BC89-E61312B85EFC}" destId="{86A3C5BF-3B85-40EC-9CF8-BDCF640FE8B9}" srcOrd="0" destOrd="0" parTransId="{1443FFD8-1B4D-4D8D-B990-594A103FFA51}" sibTransId="{947F51C7-B055-48A3-A800-30EDC2FFC2AB}"/>
    <dgm:cxn modelId="{F724E1D0-723F-46B7-8D66-DBE4A434C992}" type="presOf" srcId="{86A3C5BF-3B85-40EC-9CF8-BDCF640FE8B9}" destId="{69B0D147-CA88-4CB5-9F89-568B6199EBAF}" srcOrd="0" destOrd="0" presId="urn:microsoft.com/office/officeart/2005/8/layout/hProcess11"/>
    <dgm:cxn modelId="{CCE965EB-8C68-48A8-935B-BEDC9F02197E}" type="presOf" srcId="{7569B853-0433-41C8-8ABA-3A3F32E72004}" destId="{4085E835-1B1E-4E4C-BE6A-708395214DD2}" srcOrd="0" destOrd="0" presId="urn:microsoft.com/office/officeart/2005/8/layout/hProcess11"/>
    <dgm:cxn modelId="{F92ED6F4-2CF7-4E4F-B929-28E27F2D7F08}" srcId="{519D08C2-1A3E-4AA4-BC89-E61312B85EFC}" destId="{7569B853-0433-41C8-8ABA-3A3F32E72004}" srcOrd="1" destOrd="0" parTransId="{C87C19ED-9905-4968-94FD-2F64D6816CED}" sibTransId="{67F1A823-64C8-4804-8B0D-0855AEDC6782}"/>
    <dgm:cxn modelId="{B33EFB32-586F-4B2A-842B-1729616D4119}" type="presParOf" srcId="{C4A21FF4-5208-4500-BC1F-6921EB57F911}" destId="{98014BFD-A7C6-4E43-B317-65FE2FCBB0AC}" srcOrd="0" destOrd="0" presId="urn:microsoft.com/office/officeart/2005/8/layout/hProcess11"/>
    <dgm:cxn modelId="{3480F214-0B52-451A-90D1-BDE39D8A68F7}" type="presParOf" srcId="{C4A21FF4-5208-4500-BC1F-6921EB57F911}" destId="{C1DC55F0-201D-4351-B25C-EC8BDA650C0B}" srcOrd="1" destOrd="0" presId="urn:microsoft.com/office/officeart/2005/8/layout/hProcess11"/>
    <dgm:cxn modelId="{C3DD436E-8ECA-4BDB-92B3-388435F76024}" type="presParOf" srcId="{C1DC55F0-201D-4351-B25C-EC8BDA650C0B}" destId="{7ABC41C6-D5D5-4E17-89D8-E914C020EEC3}" srcOrd="0" destOrd="0" presId="urn:microsoft.com/office/officeart/2005/8/layout/hProcess11"/>
    <dgm:cxn modelId="{343FE61A-7126-4664-BEE5-8C0040C9DE66}" type="presParOf" srcId="{7ABC41C6-D5D5-4E17-89D8-E914C020EEC3}" destId="{69B0D147-CA88-4CB5-9F89-568B6199EBAF}" srcOrd="0" destOrd="0" presId="urn:microsoft.com/office/officeart/2005/8/layout/hProcess11"/>
    <dgm:cxn modelId="{C1B04DD4-E7CD-40D0-BE0F-AC6F40E24B4C}" type="presParOf" srcId="{7ABC41C6-D5D5-4E17-89D8-E914C020EEC3}" destId="{E2ACD767-F7A5-4883-88A0-2EBDB5922CCF}" srcOrd="1" destOrd="0" presId="urn:microsoft.com/office/officeart/2005/8/layout/hProcess11"/>
    <dgm:cxn modelId="{DAE201D2-1762-4A96-A5EE-0B1C9D064896}" type="presParOf" srcId="{7ABC41C6-D5D5-4E17-89D8-E914C020EEC3}" destId="{B17F7D8F-583F-49EB-A2CE-502F00EFE55F}" srcOrd="2" destOrd="0" presId="urn:microsoft.com/office/officeart/2005/8/layout/hProcess11"/>
    <dgm:cxn modelId="{92A11B1F-8F37-48C9-A9F3-97899F211051}" type="presParOf" srcId="{C1DC55F0-201D-4351-B25C-EC8BDA650C0B}" destId="{7D08E310-A801-4B96-A79A-4E864072CA4C}" srcOrd="1" destOrd="0" presId="urn:microsoft.com/office/officeart/2005/8/layout/hProcess11"/>
    <dgm:cxn modelId="{47125A5E-EBF8-4A7E-840D-A0045EA5A20E}" type="presParOf" srcId="{C1DC55F0-201D-4351-B25C-EC8BDA650C0B}" destId="{F7D6CB50-76D1-4BDA-85BD-5C7FA3B42950}" srcOrd="2" destOrd="0" presId="urn:microsoft.com/office/officeart/2005/8/layout/hProcess11"/>
    <dgm:cxn modelId="{D4C58CA0-9F6D-49C8-91E8-94F602F34556}" type="presParOf" srcId="{F7D6CB50-76D1-4BDA-85BD-5C7FA3B42950}" destId="{4085E835-1B1E-4E4C-BE6A-708395214DD2}" srcOrd="0" destOrd="0" presId="urn:microsoft.com/office/officeart/2005/8/layout/hProcess11"/>
    <dgm:cxn modelId="{5FB2ACEA-AB7F-46D2-B47F-1CE111BF4CB0}" type="presParOf" srcId="{F7D6CB50-76D1-4BDA-85BD-5C7FA3B42950}" destId="{2E1FF928-128E-44DB-9021-239CFC054FEA}" srcOrd="1" destOrd="0" presId="urn:microsoft.com/office/officeart/2005/8/layout/hProcess11"/>
    <dgm:cxn modelId="{E0342FEC-EBC0-48D4-B5E0-F303A1D83A12}" type="presParOf" srcId="{F7D6CB50-76D1-4BDA-85BD-5C7FA3B42950}" destId="{71E046E7-D46A-43B7-BD51-CCF68C54E1D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979B3-61FF-4CD6-9DEC-A86097AADC7D}">
      <dsp:nvSpPr>
        <dsp:cNvPr id="0" name=""/>
        <dsp:cNvSpPr/>
      </dsp:nvSpPr>
      <dsp:spPr>
        <a:xfrm>
          <a:off x="0" y="290625"/>
          <a:ext cx="9982200" cy="163507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150000"/>
            </a:lnSpc>
            <a:spcBef>
              <a:spcPct val="0"/>
            </a:spcBef>
            <a:spcAft>
              <a:spcPct val="35000"/>
            </a:spcAft>
            <a:buNone/>
          </a:pPr>
          <a:r>
            <a:rPr lang="en-US" sz="2800" kern="1200" dirty="0"/>
            <a:t>Stop continuation of resorption by removing all the granulomatous tissue from the root </a:t>
          </a:r>
        </a:p>
      </dsp:txBody>
      <dsp:txXfrm>
        <a:off x="79818" y="370443"/>
        <a:ext cx="9822564" cy="1475439"/>
      </dsp:txXfrm>
    </dsp:sp>
    <dsp:sp modelId="{9C93496B-FDDD-462C-AEE3-7610CB8F365D}">
      <dsp:nvSpPr>
        <dsp:cNvPr id="0" name=""/>
        <dsp:cNvSpPr/>
      </dsp:nvSpPr>
      <dsp:spPr>
        <a:xfrm>
          <a:off x="0" y="2112900"/>
          <a:ext cx="9982200" cy="163507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150000"/>
            </a:lnSpc>
            <a:spcBef>
              <a:spcPct val="0"/>
            </a:spcBef>
            <a:spcAft>
              <a:spcPct val="35000"/>
            </a:spcAft>
            <a:buNone/>
          </a:pPr>
          <a:r>
            <a:rPr lang="en-US" sz="2800" kern="1200" dirty="0"/>
            <a:t>Severe the blood supply to the granulomatous tissue. </a:t>
          </a:r>
        </a:p>
      </dsp:txBody>
      <dsp:txXfrm>
        <a:off x="79818" y="2192718"/>
        <a:ext cx="9822564" cy="147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FC7C8-706B-44A4-8EE2-A69722B15631}">
      <dsp:nvSpPr>
        <dsp:cNvPr id="0" name=""/>
        <dsp:cNvSpPr/>
      </dsp:nvSpPr>
      <dsp:spPr>
        <a:xfrm>
          <a:off x="1981200" y="80962"/>
          <a:ext cx="3886199" cy="38861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en-US" sz="3100" kern="1200" dirty="0"/>
            <a:t>Internal approach (without raising flap)</a:t>
          </a:r>
        </a:p>
      </dsp:txBody>
      <dsp:txXfrm>
        <a:off x="2499360" y="761047"/>
        <a:ext cx="2849879" cy="1748789"/>
      </dsp:txXfrm>
    </dsp:sp>
    <dsp:sp modelId="{175E9FEB-0EF0-4524-842A-11AD249B68ED}">
      <dsp:nvSpPr>
        <dsp:cNvPr id="0" name=""/>
        <dsp:cNvSpPr/>
      </dsp:nvSpPr>
      <dsp:spPr>
        <a:xfrm>
          <a:off x="3383470" y="2509837"/>
          <a:ext cx="3886199" cy="3886199"/>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en-US" sz="3100" kern="1200" dirty="0"/>
            <a:t>External approach (raising flap)</a:t>
          </a:r>
        </a:p>
      </dsp:txBody>
      <dsp:txXfrm>
        <a:off x="4571999" y="3513771"/>
        <a:ext cx="2331719" cy="2137409"/>
      </dsp:txXfrm>
    </dsp:sp>
    <dsp:sp modelId="{167F9968-21FE-4316-B7DC-DCE0592430B3}">
      <dsp:nvSpPr>
        <dsp:cNvPr id="0" name=""/>
        <dsp:cNvSpPr/>
      </dsp:nvSpPr>
      <dsp:spPr>
        <a:xfrm>
          <a:off x="578930" y="2509837"/>
          <a:ext cx="3886199" cy="388619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en-US" sz="3100" kern="1200" dirty="0"/>
            <a:t>Combination</a:t>
          </a:r>
        </a:p>
      </dsp:txBody>
      <dsp:txXfrm>
        <a:off x="944880" y="3513771"/>
        <a:ext cx="2331719" cy="213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0C8F2-6940-4B5D-BE7E-EEF05C7DD28D}">
      <dsp:nvSpPr>
        <dsp:cNvPr id="0" name=""/>
        <dsp:cNvSpPr/>
      </dsp:nvSpPr>
      <dsp:spPr>
        <a:xfrm>
          <a:off x="0" y="51660"/>
          <a:ext cx="11049000" cy="1113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Remove resorptive tissue from a small opening apical extent leaving coronal root surface onto which a new attachment might develop</a:t>
          </a:r>
        </a:p>
      </dsp:txBody>
      <dsp:txXfrm>
        <a:off x="54373" y="106033"/>
        <a:ext cx="10940254" cy="1005094"/>
      </dsp:txXfrm>
    </dsp:sp>
    <dsp:sp modelId="{AA261592-7977-4A40-8CBC-FBE19F0DF13A}">
      <dsp:nvSpPr>
        <dsp:cNvPr id="0" name=""/>
        <dsp:cNvSpPr/>
      </dsp:nvSpPr>
      <dsp:spPr>
        <a:xfrm>
          <a:off x="0" y="1246140"/>
          <a:ext cx="11049000" cy="111384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Opening is repaired with an acceptable restorative material</a:t>
          </a:r>
        </a:p>
      </dsp:txBody>
      <dsp:txXfrm>
        <a:off x="54373" y="1300513"/>
        <a:ext cx="10940254" cy="1005094"/>
      </dsp:txXfrm>
    </dsp:sp>
    <dsp:sp modelId="{7ED5DE90-3CC3-4C46-B39F-D980D8DAFF78}">
      <dsp:nvSpPr>
        <dsp:cNvPr id="0" name=""/>
        <dsp:cNvSpPr/>
      </dsp:nvSpPr>
      <dsp:spPr>
        <a:xfrm>
          <a:off x="0" y="2440620"/>
          <a:ext cx="11049000" cy="111384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Defect and denuded root is covered - a spacer (freeze-dried bone) &amp; entire area covered with Gore-Tex membrane </a:t>
          </a:r>
        </a:p>
      </dsp:txBody>
      <dsp:txXfrm>
        <a:off x="54373" y="2494993"/>
        <a:ext cx="10940254" cy="1005094"/>
      </dsp:txXfrm>
    </dsp:sp>
    <dsp:sp modelId="{CD095218-6460-421A-8496-335B02A800B4}">
      <dsp:nvSpPr>
        <dsp:cNvPr id="0" name=""/>
        <dsp:cNvSpPr/>
      </dsp:nvSpPr>
      <dsp:spPr>
        <a:xfrm>
          <a:off x="0" y="3635100"/>
          <a:ext cx="11049000" cy="111384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Forced eruption is performed .resorption defect is moved to a position coronal to the adjacent attachment. Defect is cleaned and restored.</a:t>
          </a:r>
        </a:p>
      </dsp:txBody>
      <dsp:txXfrm>
        <a:off x="54373" y="3689473"/>
        <a:ext cx="10940254" cy="100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4E2E5-8A71-48A4-B3EC-4F84A6F68403}">
      <dsp:nvSpPr>
        <dsp:cNvPr id="0" name=""/>
        <dsp:cNvSpPr/>
      </dsp:nvSpPr>
      <dsp:spPr>
        <a:xfrm rot="16200000">
          <a:off x="-1419671" y="1421010"/>
          <a:ext cx="6324600" cy="3482578"/>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150000"/>
            </a:lnSpc>
            <a:spcBef>
              <a:spcPct val="0"/>
            </a:spcBef>
            <a:spcAft>
              <a:spcPct val="35000"/>
            </a:spcAft>
            <a:buNone/>
          </a:pPr>
          <a:r>
            <a:rPr lang="en-US" sz="2400" kern="1200" dirty="0">
              <a:solidFill>
                <a:schemeClr val="tx1"/>
              </a:solidFill>
            </a:rPr>
            <a:t>Forced eruption/re-intrusion is done if the crown root ratio is not ideal. After the repair is complete the tooth can be </a:t>
          </a:r>
          <a:r>
            <a:rPr lang="en-US" sz="2400" kern="1200" dirty="0" err="1">
              <a:solidFill>
                <a:schemeClr val="tx1"/>
              </a:solidFill>
            </a:rPr>
            <a:t>orthodontically</a:t>
          </a:r>
          <a:r>
            <a:rPr lang="en-US" sz="2400" kern="1200" dirty="0">
              <a:solidFill>
                <a:schemeClr val="tx1"/>
              </a:solidFill>
            </a:rPr>
            <a:t> moved into its original position.</a:t>
          </a:r>
        </a:p>
      </dsp:txBody>
      <dsp:txXfrm rot="5400000">
        <a:off x="1340" y="1264919"/>
        <a:ext cx="3482578" cy="3794760"/>
      </dsp:txXfrm>
    </dsp:sp>
    <dsp:sp modelId="{D6B85BA0-2045-4A5A-88C1-71D73AD4224C}">
      <dsp:nvSpPr>
        <dsp:cNvPr id="0" name=""/>
        <dsp:cNvSpPr/>
      </dsp:nvSpPr>
      <dsp:spPr>
        <a:xfrm rot="16200000">
          <a:off x="2324100" y="1421010"/>
          <a:ext cx="6324600" cy="3482578"/>
        </a:xfrm>
        <a:prstGeom prst="flowChartManualOperati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150000"/>
            </a:lnSpc>
            <a:spcBef>
              <a:spcPct val="0"/>
            </a:spcBef>
            <a:spcAft>
              <a:spcPct val="35000"/>
            </a:spcAft>
            <a:buNone/>
          </a:pPr>
          <a:r>
            <a:rPr lang="en-US" sz="2400" kern="1200">
              <a:solidFill>
                <a:schemeClr val="tx1"/>
              </a:solidFill>
            </a:rPr>
            <a:t>Intentional replantation is done if the practitioner is confident that the resorbed root will not fracture on extraction. It is done with or without re-intrusion</a:t>
          </a:r>
        </a:p>
      </dsp:txBody>
      <dsp:txXfrm rot="5400000">
        <a:off x="3745111" y="1264919"/>
        <a:ext cx="3482578" cy="3794760"/>
      </dsp:txXfrm>
    </dsp:sp>
    <dsp:sp modelId="{2B2B5CA1-8E03-4C98-A52C-A5FC66D66019}">
      <dsp:nvSpPr>
        <dsp:cNvPr id="0" name=""/>
        <dsp:cNvSpPr/>
      </dsp:nvSpPr>
      <dsp:spPr>
        <a:xfrm rot="16200000">
          <a:off x="6067871" y="1421010"/>
          <a:ext cx="6324600" cy="3482578"/>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150000"/>
            </a:lnSpc>
            <a:spcBef>
              <a:spcPct val="0"/>
            </a:spcBef>
            <a:spcAft>
              <a:spcPct val="35000"/>
            </a:spcAft>
            <a:buNone/>
          </a:pPr>
          <a:r>
            <a:rPr lang="en-US" sz="2400" kern="1200">
              <a:solidFill>
                <a:schemeClr val="tx1"/>
              </a:solidFill>
            </a:rPr>
            <a:t>Elective endodontic therapy is often the best choice in extensive lesions </a:t>
          </a:r>
        </a:p>
      </dsp:txBody>
      <dsp:txXfrm rot="5400000">
        <a:off x="7488882" y="1264919"/>
        <a:ext cx="3482578" cy="379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B9CA-B906-4159-BFAD-4CCB97254F01}">
      <dsp:nvSpPr>
        <dsp:cNvPr id="0" name=""/>
        <dsp:cNvSpPr/>
      </dsp:nvSpPr>
      <dsp:spPr>
        <a:xfrm>
          <a:off x="709493" y="5703"/>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Caries </a:t>
          </a:r>
        </a:p>
      </dsp:txBody>
      <dsp:txXfrm>
        <a:off x="709493" y="5703"/>
        <a:ext cx="2366441" cy="1419864"/>
      </dsp:txXfrm>
    </dsp:sp>
    <dsp:sp modelId="{350ED023-1A22-4D25-88BE-91CBB6AE4958}">
      <dsp:nvSpPr>
        <dsp:cNvPr id="0" name=""/>
        <dsp:cNvSpPr/>
      </dsp:nvSpPr>
      <dsp:spPr>
        <a:xfrm>
          <a:off x="3312579" y="5703"/>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Calcium hydroxide procedures like vital </a:t>
          </a:r>
          <a:r>
            <a:rPr lang="en-US" sz="2200" kern="1200" dirty="0" err="1"/>
            <a:t>pulpotomy</a:t>
          </a:r>
          <a:r>
            <a:rPr lang="en-US" sz="2200" kern="1200" dirty="0"/>
            <a:t> and pulp capping</a:t>
          </a:r>
        </a:p>
      </dsp:txBody>
      <dsp:txXfrm>
        <a:off x="3312579" y="5703"/>
        <a:ext cx="2366441" cy="1419864"/>
      </dsp:txXfrm>
    </dsp:sp>
    <dsp:sp modelId="{182B52A3-D8D0-4DDC-B3B6-3081134880AF}">
      <dsp:nvSpPr>
        <dsp:cNvPr id="0" name=""/>
        <dsp:cNvSpPr/>
      </dsp:nvSpPr>
      <dsp:spPr>
        <a:xfrm>
          <a:off x="5915664" y="5703"/>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Vital root resections</a:t>
          </a:r>
        </a:p>
      </dsp:txBody>
      <dsp:txXfrm>
        <a:off x="5915664" y="5703"/>
        <a:ext cx="2366441" cy="1419864"/>
      </dsp:txXfrm>
    </dsp:sp>
    <dsp:sp modelId="{60F2AC69-66A1-442A-B18F-EB7516155975}">
      <dsp:nvSpPr>
        <dsp:cNvPr id="0" name=""/>
        <dsp:cNvSpPr/>
      </dsp:nvSpPr>
      <dsp:spPr>
        <a:xfrm>
          <a:off x="709493" y="166221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Orthodontics</a:t>
          </a:r>
        </a:p>
      </dsp:txBody>
      <dsp:txXfrm>
        <a:off x="709493" y="1662212"/>
        <a:ext cx="2366441" cy="1419864"/>
      </dsp:txXfrm>
    </dsp:sp>
    <dsp:sp modelId="{2C738E73-8DC5-44DF-A1AB-6EF7E01C72C1}">
      <dsp:nvSpPr>
        <dsp:cNvPr id="0" name=""/>
        <dsp:cNvSpPr/>
      </dsp:nvSpPr>
      <dsp:spPr>
        <a:xfrm>
          <a:off x="3312579" y="166221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Bruxism</a:t>
          </a:r>
        </a:p>
      </dsp:txBody>
      <dsp:txXfrm>
        <a:off x="3312579" y="1662212"/>
        <a:ext cx="2366441" cy="1419864"/>
      </dsp:txXfrm>
    </dsp:sp>
    <dsp:sp modelId="{3B2D514C-7D58-489B-9FC8-2DA9F4C905E7}">
      <dsp:nvSpPr>
        <dsp:cNvPr id="0" name=""/>
        <dsp:cNvSpPr/>
      </dsp:nvSpPr>
      <dsp:spPr>
        <a:xfrm>
          <a:off x="5915664" y="166221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Diathermy</a:t>
          </a:r>
        </a:p>
      </dsp:txBody>
      <dsp:txXfrm>
        <a:off x="5915664" y="1662212"/>
        <a:ext cx="2366441" cy="1419864"/>
      </dsp:txXfrm>
    </dsp:sp>
    <dsp:sp modelId="{B58D18FC-E8D8-40B5-B90F-97F72431B3F6}">
      <dsp:nvSpPr>
        <dsp:cNvPr id="0" name=""/>
        <dsp:cNvSpPr/>
      </dsp:nvSpPr>
      <dsp:spPr>
        <a:xfrm>
          <a:off x="709493" y="331872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err="1"/>
            <a:t>Anachoresis</a:t>
          </a:r>
          <a:endParaRPr lang="en-US" sz="2200" kern="1200" dirty="0"/>
        </a:p>
      </dsp:txBody>
      <dsp:txXfrm>
        <a:off x="709493" y="3318722"/>
        <a:ext cx="2366441" cy="1419864"/>
      </dsp:txXfrm>
    </dsp:sp>
    <dsp:sp modelId="{6E990EDA-407C-43F9-A877-AB1EAD13368B}">
      <dsp:nvSpPr>
        <dsp:cNvPr id="0" name=""/>
        <dsp:cNvSpPr/>
      </dsp:nvSpPr>
      <dsp:spPr>
        <a:xfrm>
          <a:off x="3312579" y="331872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Radioactive material</a:t>
          </a:r>
        </a:p>
      </dsp:txBody>
      <dsp:txXfrm>
        <a:off x="3312579" y="3318722"/>
        <a:ext cx="2366441" cy="1419864"/>
      </dsp:txXfrm>
    </dsp:sp>
    <dsp:sp modelId="{DF5BEF11-0870-407E-B714-D6025A639436}">
      <dsp:nvSpPr>
        <dsp:cNvPr id="0" name=""/>
        <dsp:cNvSpPr/>
      </dsp:nvSpPr>
      <dsp:spPr>
        <a:xfrm>
          <a:off x="5915664" y="3318722"/>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Cracked tooth</a:t>
          </a:r>
        </a:p>
      </dsp:txBody>
      <dsp:txXfrm>
        <a:off x="5915664" y="3318722"/>
        <a:ext cx="2366441" cy="1419864"/>
      </dsp:txXfrm>
    </dsp:sp>
    <dsp:sp modelId="{F13D2A43-A1AE-416F-AE39-99EADBDEDAA1}">
      <dsp:nvSpPr>
        <dsp:cNvPr id="0" name=""/>
        <dsp:cNvSpPr/>
      </dsp:nvSpPr>
      <dsp:spPr>
        <a:xfrm>
          <a:off x="709493" y="4975231"/>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err="1"/>
            <a:t>Unerupted</a:t>
          </a:r>
          <a:r>
            <a:rPr lang="en-US" sz="2200" kern="1200" dirty="0"/>
            <a:t> tooth</a:t>
          </a:r>
        </a:p>
      </dsp:txBody>
      <dsp:txXfrm>
        <a:off x="709493" y="4975231"/>
        <a:ext cx="2366441" cy="1419864"/>
      </dsp:txXfrm>
    </dsp:sp>
    <dsp:sp modelId="{D7156714-08EE-479D-AC41-47F20671FEA6}">
      <dsp:nvSpPr>
        <dsp:cNvPr id="0" name=""/>
        <dsp:cNvSpPr/>
      </dsp:nvSpPr>
      <dsp:spPr>
        <a:xfrm>
          <a:off x="3312579" y="4975231"/>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Presence of chronic inflammatory tissue in the pulp</a:t>
          </a:r>
        </a:p>
      </dsp:txBody>
      <dsp:txXfrm>
        <a:off x="3312579" y="4975231"/>
        <a:ext cx="2366441" cy="1419864"/>
      </dsp:txXfrm>
    </dsp:sp>
    <dsp:sp modelId="{F89B2A3F-1DEE-4833-BDE6-C208DF3B7D7E}">
      <dsp:nvSpPr>
        <dsp:cNvPr id="0" name=""/>
        <dsp:cNvSpPr/>
      </dsp:nvSpPr>
      <dsp:spPr>
        <a:xfrm>
          <a:off x="5915664" y="4975231"/>
          <a:ext cx="2366441" cy="141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Idiopathic</a:t>
          </a:r>
        </a:p>
      </dsp:txBody>
      <dsp:txXfrm>
        <a:off x="5915664" y="4975231"/>
        <a:ext cx="2366441" cy="1419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BAF8-E746-4C27-A47B-CB0A20C6845F}">
      <dsp:nvSpPr>
        <dsp:cNvPr id="0" name=""/>
        <dsp:cNvSpPr/>
      </dsp:nvSpPr>
      <dsp:spPr>
        <a:xfrm>
          <a:off x="4989" y="447395"/>
          <a:ext cx="4363008" cy="43630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0111" tIns="27940" rIns="240111" bIns="27940" numCol="1" spcCol="1270" anchor="ctr" anchorCtr="0">
          <a:noAutofit/>
        </a:bodyPr>
        <a:lstStyle/>
        <a:p>
          <a:pPr marL="0" lvl="0" indent="0" algn="ctr" defTabSz="977900" rtl="0">
            <a:lnSpc>
              <a:spcPct val="90000"/>
            </a:lnSpc>
            <a:spcBef>
              <a:spcPct val="0"/>
            </a:spcBef>
            <a:spcAft>
              <a:spcPct val="35000"/>
            </a:spcAft>
            <a:buNone/>
          </a:pPr>
          <a:r>
            <a:rPr lang="en-US" sz="2200" kern="1200"/>
            <a:t>A vital pulp is required for resorption to occur. Communication between the coronal necrotic tissue and the vital pulp is through appropriately oriented dentinal tubule. (Tronstad 1988)</a:t>
          </a:r>
        </a:p>
      </dsp:txBody>
      <dsp:txXfrm>
        <a:off x="643937" y="1086343"/>
        <a:ext cx="3085112" cy="3085112"/>
      </dsp:txXfrm>
    </dsp:sp>
    <dsp:sp modelId="{5BD3AC29-9DE5-4160-B143-C247C7D23421}">
      <dsp:nvSpPr>
        <dsp:cNvPr id="0" name=""/>
        <dsp:cNvSpPr/>
      </dsp:nvSpPr>
      <dsp:spPr>
        <a:xfrm>
          <a:off x="3495395" y="447395"/>
          <a:ext cx="4363008" cy="4363008"/>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0111" tIns="27940" rIns="240111" bIns="27940" numCol="1" spcCol="1270" anchor="ctr" anchorCtr="0">
          <a:noAutofit/>
        </a:bodyPr>
        <a:lstStyle/>
        <a:p>
          <a:pPr marL="0" lvl="0" indent="0" algn="ctr" defTabSz="977900" rtl="0">
            <a:lnSpc>
              <a:spcPct val="90000"/>
            </a:lnSpc>
            <a:spcBef>
              <a:spcPct val="0"/>
            </a:spcBef>
            <a:spcAft>
              <a:spcPct val="35000"/>
            </a:spcAft>
            <a:buNone/>
          </a:pPr>
          <a:r>
            <a:rPr lang="en-US" sz="2200" kern="1200"/>
            <a:t>Highest incidence in incisors. </a:t>
          </a:r>
        </a:p>
      </dsp:txBody>
      <dsp:txXfrm>
        <a:off x="4134343" y="1086343"/>
        <a:ext cx="3085112" cy="3085112"/>
      </dsp:txXfrm>
    </dsp:sp>
    <dsp:sp modelId="{E76A19E8-03EC-46E8-9704-E7F56BE7A03D}">
      <dsp:nvSpPr>
        <dsp:cNvPr id="0" name=""/>
        <dsp:cNvSpPr/>
      </dsp:nvSpPr>
      <dsp:spPr>
        <a:xfrm>
          <a:off x="6985802" y="447395"/>
          <a:ext cx="4363008" cy="4363008"/>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0111" tIns="27940" rIns="240111" bIns="27940" numCol="1" spcCol="1270" anchor="ctr" anchorCtr="0">
          <a:noAutofit/>
        </a:bodyPr>
        <a:lstStyle/>
        <a:p>
          <a:pPr marL="0" lvl="0" indent="0" algn="ctr" defTabSz="977900" rtl="0">
            <a:lnSpc>
              <a:spcPct val="90000"/>
            </a:lnSpc>
            <a:spcBef>
              <a:spcPct val="0"/>
            </a:spcBef>
            <a:spcAft>
              <a:spcPct val="35000"/>
            </a:spcAft>
            <a:buNone/>
          </a:pPr>
          <a:r>
            <a:rPr lang="en-US" sz="2200" kern="1200"/>
            <a:t>Not usually associated with any systemic disease. </a:t>
          </a:r>
        </a:p>
      </dsp:txBody>
      <dsp:txXfrm>
        <a:off x="7624750" y="1086343"/>
        <a:ext cx="3085112" cy="3085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4BFD-A7C6-4E43-B317-65FE2FCBB0AC}">
      <dsp:nvSpPr>
        <dsp:cNvPr id="0" name=""/>
        <dsp:cNvSpPr/>
      </dsp:nvSpPr>
      <dsp:spPr>
        <a:xfrm>
          <a:off x="0" y="1517808"/>
          <a:ext cx="11049000" cy="202374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0D147-CA88-4CB5-9F89-568B6199EBAF}">
      <dsp:nvSpPr>
        <dsp:cNvPr id="0" name=""/>
        <dsp:cNvSpPr/>
      </dsp:nvSpPr>
      <dsp:spPr>
        <a:xfrm>
          <a:off x="1786" y="0"/>
          <a:ext cx="6121905" cy="202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US" sz="2100" kern="1200" dirty="0"/>
            <a:t>Root </a:t>
          </a:r>
          <a:r>
            <a:rPr lang="en-US" sz="2100" kern="1200" dirty="0" err="1"/>
            <a:t>resorptions</a:t>
          </a:r>
          <a:r>
            <a:rPr lang="en-US" sz="2100" kern="1200" dirty="0"/>
            <a:t> appear to be more frequent close to blood vessels and in areas of active hyperemia with high oxygen pressure and with electrical activity such as piezoelectricity and streaming potentials (charges arising from blood flow through the vessels). </a:t>
          </a:r>
        </a:p>
      </dsp:txBody>
      <dsp:txXfrm>
        <a:off x="1786" y="0"/>
        <a:ext cx="6121905" cy="2023744"/>
      </dsp:txXfrm>
    </dsp:sp>
    <dsp:sp modelId="{E2ACD767-F7A5-4883-88A0-2EBDB5922CCF}">
      <dsp:nvSpPr>
        <dsp:cNvPr id="0" name=""/>
        <dsp:cNvSpPr/>
      </dsp:nvSpPr>
      <dsp:spPr>
        <a:xfrm>
          <a:off x="2809771" y="2276712"/>
          <a:ext cx="505936" cy="5059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5E835-1B1E-4E4C-BE6A-708395214DD2}">
      <dsp:nvSpPr>
        <dsp:cNvPr id="0" name=""/>
        <dsp:cNvSpPr/>
      </dsp:nvSpPr>
      <dsp:spPr>
        <a:xfrm>
          <a:off x="6305530" y="3035617"/>
          <a:ext cx="3636782" cy="202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rtl="0">
            <a:lnSpc>
              <a:spcPct val="90000"/>
            </a:lnSpc>
            <a:spcBef>
              <a:spcPct val="0"/>
            </a:spcBef>
            <a:spcAft>
              <a:spcPct val="35000"/>
            </a:spcAft>
            <a:buNone/>
          </a:pPr>
          <a:r>
            <a:rPr lang="en-US" sz="2100" kern="1200"/>
            <a:t>Characterized by an oval-shaped enlargement of the root canal space</a:t>
          </a:r>
        </a:p>
      </dsp:txBody>
      <dsp:txXfrm>
        <a:off x="6305530" y="3035617"/>
        <a:ext cx="3636782" cy="2023744"/>
      </dsp:txXfrm>
    </dsp:sp>
    <dsp:sp modelId="{2E1FF928-128E-44DB-9021-239CFC054FEA}">
      <dsp:nvSpPr>
        <dsp:cNvPr id="0" name=""/>
        <dsp:cNvSpPr/>
      </dsp:nvSpPr>
      <dsp:spPr>
        <a:xfrm>
          <a:off x="7870954" y="2276712"/>
          <a:ext cx="505936" cy="50593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EA35-F4E7-4A92-94B5-15D8604C2F64}"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6685B-A77B-40BC-B7EB-384FEEC63B18}" type="slidenum">
              <a:rPr lang="en-IN" smtClean="0"/>
              <a:t>‹#›</a:t>
            </a:fld>
            <a:endParaRPr lang="en-IN"/>
          </a:p>
        </p:txBody>
      </p:sp>
    </p:spTree>
    <p:extLst>
      <p:ext uri="{BB962C8B-B14F-4D97-AF65-F5344CB8AC3E}">
        <p14:creationId xmlns:p14="http://schemas.microsoft.com/office/powerpoint/2010/main" val="414209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Resorptive process occurs </a:t>
            </a:r>
            <a:r>
              <a:rPr lang="en-US" dirty="0" err="1"/>
              <a:t>mesially</a:t>
            </a:r>
            <a:r>
              <a:rPr lang="en-US" dirty="0"/>
              <a:t> or distally on the root surface. A small radiolucent opening into the root could be misdiagnosed as root caries, but pulp is vital in these cases.</a:t>
            </a:r>
          </a:p>
          <a:p>
            <a:r>
              <a:rPr lang="en-US" dirty="0"/>
              <a:t>The radiolucency expands </a:t>
            </a:r>
            <a:r>
              <a:rPr lang="en-US" dirty="0" err="1"/>
              <a:t>coronally</a:t>
            </a:r>
            <a:r>
              <a:rPr lang="en-US" dirty="0"/>
              <a:t> and apically in the dentin, and reaches, but usually does not perforate, the root canal.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00439-77F2-424C-9D80-EE6652C0A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34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Localized defect entirely within the coronal third of the tooth or close to the cervical margin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00439-77F2-424C-9D80-EE6652C0A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67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Alternate approach is to remove the resorptive tissue from a small opening at the most </a:t>
            </a:r>
            <a:r>
              <a:rPr lang="en-US" sz="1200" kern="1200" dirty="0" err="1">
                <a:solidFill>
                  <a:schemeClr val="tx1"/>
                </a:solidFill>
                <a:effectLst/>
                <a:latin typeface="+mn-lt"/>
                <a:ea typeface="+mn-ea"/>
                <a:cs typeface="+mn-cs"/>
              </a:rPr>
              <a:t>apicaextent</a:t>
            </a:r>
            <a:r>
              <a:rPr lang="en-US" sz="1200" kern="1200" dirty="0">
                <a:solidFill>
                  <a:schemeClr val="tx1"/>
                </a:solidFill>
                <a:effectLst/>
                <a:latin typeface="+mn-lt"/>
                <a:ea typeface="+mn-ea"/>
                <a:cs typeface="+mn-cs"/>
              </a:rPr>
              <a:t> of the affected root leaving coronal root surface onto which a new attachment might develop. Opening is repaired with an acceptable restorative material. The defect and denuded root surface is covered with a spacer (freeze-dried bone), and the entire area covered with a Gore-Tex membrane (Gore Tex, W. L. Gore, </a:t>
            </a:r>
            <a:r>
              <a:rPr lang="en-US" sz="1200" kern="1200" dirty="0" err="1">
                <a:solidFill>
                  <a:schemeClr val="tx1"/>
                </a:solidFill>
                <a:effectLst/>
                <a:latin typeface="+mn-lt"/>
                <a:ea typeface="+mn-ea"/>
                <a:cs typeface="+mn-cs"/>
              </a:rPr>
              <a:t>Flagstatt</a:t>
            </a:r>
            <a:r>
              <a:rPr lang="en-US" sz="1200" kern="1200" dirty="0">
                <a:solidFill>
                  <a:schemeClr val="tx1"/>
                </a:solidFill>
                <a:effectLst/>
                <a:latin typeface="+mn-lt"/>
                <a:ea typeface="+mn-ea"/>
                <a:cs typeface="+mn-cs"/>
              </a:rPr>
              <a:t>, AZ).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Forced eruption is performed if the remaining root apical to the resorption defect is long enough to maintain the tooth. The resorption defect is moved to a position coronal to the adjacent attachment. Defect is cleaned and restored.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Forced eruption/re-intrusion is done if the crown root ratio is not ideal. After the repair is complete the tooth can be </a:t>
            </a:r>
            <a:r>
              <a:rPr lang="en-US" sz="1200" kern="1200" dirty="0" err="1">
                <a:solidFill>
                  <a:schemeClr val="tx1"/>
                </a:solidFill>
                <a:effectLst/>
                <a:latin typeface="+mn-lt"/>
                <a:ea typeface="+mn-ea"/>
                <a:cs typeface="+mn-cs"/>
              </a:rPr>
              <a:t>orthodontically</a:t>
            </a:r>
            <a:r>
              <a:rPr lang="en-US" sz="1200" kern="1200" dirty="0">
                <a:solidFill>
                  <a:schemeClr val="tx1"/>
                </a:solidFill>
                <a:effectLst/>
                <a:latin typeface="+mn-lt"/>
                <a:ea typeface="+mn-ea"/>
                <a:cs typeface="+mn-cs"/>
              </a:rPr>
              <a:t> moved into its original position.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Intentional replantation is done if the practitioner is confident that the resorbed root will not fracture on extraction. It is done with or without re-intrusion.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00439-77F2-424C-9D80-EE6652C0A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69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F6EB28-7C3A-482E-9F01-F5B3C9C3512C}"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9116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1417C-CA97-4532-9D04-41AF4EE017FA}"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74587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B9166-FED1-4F98-BF9A-6BAE620783C7}"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380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75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52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5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00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588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276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24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69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FB94A-2270-4514-AFC7-58285840288B}"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15546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857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047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914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5"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5" y="4421083"/>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D8BD707-D9CF-40AE-B4C6-C98DA3205C09}" type="datetimeFigureOut">
              <a:rPr lang="en-US" smtClean="0"/>
              <a:pPr/>
              <a:t>4/19/2023</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9"/>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6" y="5719969"/>
            <a:ext cx="858221"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710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673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5" y="2900831"/>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5" y="4267203"/>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31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95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6"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2"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3209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33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9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191771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1207430" y="601886"/>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60"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a:p>
        </p:txBody>
      </p:sp>
      <p:sp>
        <p:nvSpPr>
          <p:cNvPr id="2" name="Title 1"/>
          <p:cNvSpPr>
            <a:spLocks noGrp="1"/>
          </p:cNvSpPr>
          <p:nvPr>
            <p:ph type="title"/>
          </p:nvPr>
        </p:nvSpPr>
        <p:spPr>
          <a:xfrm>
            <a:off x="6319777" y="2657437"/>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7"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6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30" y="601886"/>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80"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2" y="4133091"/>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012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81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6"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68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350ED-5A6F-4EEF-8F9D-1EE013715878}" type="datetime1">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40216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61459-54E3-436A-9594-D0DBFCDD67C8}" type="datetime1">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29186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5A796-0741-41D1-B56A-6D1921F76EB2}" type="datetime1">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957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15269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70490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1217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A60F-C607-44A5-AB0C-D72C4C171CCC}" type="datetime1">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863-2509-495E-A4D3-2D1EB08AA326}" type="slidenum">
              <a:rPr lang="en-US" smtClean="0"/>
              <a:t>‹#›</a:t>
            </a:fld>
            <a:endParaRPr lang="en-US"/>
          </a:p>
        </p:txBody>
      </p:sp>
    </p:spTree>
    <p:extLst>
      <p:ext uri="{BB962C8B-B14F-4D97-AF65-F5344CB8AC3E}">
        <p14:creationId xmlns:p14="http://schemas.microsoft.com/office/powerpoint/2010/main" val="54320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18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90"/>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5"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5"/>
            <a:ext cx="28448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4/19/2023</a:t>
            </a:fld>
            <a:endParaRPr lang="en-US"/>
          </a:p>
        </p:txBody>
      </p:sp>
      <p:sp>
        <p:nvSpPr>
          <p:cNvPr id="5" name="Footer Placeholder 4"/>
          <p:cNvSpPr>
            <a:spLocks noGrp="1"/>
          </p:cNvSpPr>
          <p:nvPr>
            <p:ph type="ftr" sz="quarter" idx="3"/>
          </p:nvPr>
        </p:nvSpPr>
        <p:spPr>
          <a:xfrm>
            <a:off x="6188597" y="5852163"/>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4"/>
            <a:ext cx="1776208"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3765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RUNGTA COLLEGE OF DENTAL SCIENCES &amp; RESEARCH </a:t>
            </a:r>
          </a:p>
        </p:txBody>
      </p:sp>
      <p:sp>
        <p:nvSpPr>
          <p:cNvPr id="4" name="TextBox 3"/>
          <p:cNvSpPr txBox="1"/>
          <p:nvPr/>
        </p:nvSpPr>
        <p:spPr>
          <a:xfrm>
            <a:off x="145141" y="2467428"/>
            <a:ext cx="8336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TITLE OF THE TOPIC- ROOT RESORPTION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56" y="169791"/>
            <a:ext cx="5188743" cy="619358"/>
          </a:xfrm>
        </p:spPr>
        <p:txBody>
          <a:bodyPr>
            <a:normAutofit fontScale="90000"/>
          </a:bodyPr>
          <a:lstStyle/>
          <a:p>
            <a:pPr lvl="0"/>
            <a:r>
              <a:rPr lang="en-US" sz="3600" b="1" u="sng" dirty="0">
                <a:latin typeface="Arial" pitchFamily="34" charset="0"/>
                <a:ea typeface="Times New Roman" pitchFamily="18" charset="0"/>
                <a:cs typeface="Arial" pitchFamily="34" charset="0"/>
              </a:rPr>
              <a:t>Clinical evaluation</a:t>
            </a:r>
            <a:endParaRPr lang="en-US" sz="3600" u="sng" dirty="0"/>
          </a:p>
        </p:txBody>
      </p:sp>
      <p:pic>
        <p:nvPicPr>
          <p:cNvPr id="5122" name="Picture 49" descr="etp_60_f10"/>
          <p:cNvPicPr>
            <a:picLocks noChangeAspect="1" noChangeArrowheads="1"/>
          </p:cNvPicPr>
          <p:nvPr/>
        </p:nvPicPr>
        <p:blipFill rotWithShape="1">
          <a:blip r:embed="rId2">
            <a:extLst>
              <a:ext uri="{28A0092B-C50C-407E-A947-70E740481C1C}">
                <a14:useLocalDpi xmlns:a14="http://schemas.microsoft.com/office/drawing/2010/main" val="0"/>
              </a:ext>
            </a:extLst>
          </a:blip>
          <a:srcRect b="63153"/>
          <a:stretch/>
        </p:blipFill>
        <p:spPr bwMode="auto">
          <a:xfrm>
            <a:off x="8239126" y="198366"/>
            <a:ext cx="3581400" cy="354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388142" y="1045707"/>
            <a:ext cx="7717633" cy="2677656"/>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Tooth is asymptomatic.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If extensive, symptoms of pulpitis will develop.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Pulp tests are vital except in cases due to </a:t>
            </a:r>
            <a:r>
              <a:rPr kumimoji="0" lang="en-US" sz="24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intracoronal</a:t>
            </a:r>
            <a:r>
              <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bleaching</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Probing may result in profuse bleeding because of presence of inflamed tissue rather than normal attachment</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5126" name="Picture 50" descr="r5"/>
          <p:cNvPicPr>
            <a:picLocks noChangeAspect="1" noChangeArrowheads="1"/>
          </p:cNvPicPr>
          <p:nvPr/>
        </p:nvPicPr>
        <p:blipFill>
          <a:blip r:embed="rId3">
            <a:extLst>
              <a:ext uri="{28A0092B-C50C-407E-A947-70E740481C1C}">
                <a14:useLocalDpi xmlns:a14="http://schemas.microsoft.com/office/drawing/2010/main" val="0"/>
              </a:ext>
            </a:extLst>
          </a:blip>
          <a:srcRect l="4932" t="2281" r="1973" b="34697"/>
          <a:stretch>
            <a:fillRect/>
          </a:stretch>
        </p:blipFill>
        <p:spPr bwMode="auto">
          <a:xfrm>
            <a:off x="575073" y="4045453"/>
            <a:ext cx="3581400" cy="26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0075" y="3979921"/>
            <a:ext cx="7391401" cy="276998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3200" b="1" i="0" u="none" strike="noStrike" kern="1200" cap="none" spc="0" normalizeH="0" baseline="0" noProof="0" dirty="0">
                <a:ln>
                  <a:noFill/>
                </a:ln>
                <a:solidFill>
                  <a:srgbClr val="FF0000"/>
                </a:solidFill>
                <a:effectLst/>
                <a:uLnTx/>
                <a:uFillTx/>
                <a:latin typeface="Calibri"/>
                <a:ea typeface="+mn-ea"/>
                <a:cs typeface="+mn-cs"/>
              </a:rPr>
              <a:t>PINK SPOT'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When the resorption is long-standing granulation tissue spreads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coronally</a:t>
            </a:r>
            <a:r>
              <a:rPr kumimoji="0" lang="en-US" sz="2000" b="0" i="0" u="none" strike="noStrike" kern="1200" cap="none" spc="0" normalizeH="0" baseline="0" noProof="0" dirty="0">
                <a:ln>
                  <a:noFill/>
                </a:ln>
                <a:solidFill>
                  <a:prstClr val="black"/>
                </a:solidFill>
                <a:effectLst/>
                <a:uLnTx/>
                <a:uFillTx/>
                <a:latin typeface="Calibri"/>
                <a:ea typeface="+mn-ea"/>
                <a:cs typeface="+mn-cs"/>
              </a:rPr>
              <a:t> to undermine the enamel of the crown of the tooth, resulting in a pinkish appearance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Usually misdiagnosed as internal resorption.</a:t>
            </a:r>
          </a:p>
        </p:txBody>
      </p:sp>
      <p:sp>
        <p:nvSpPr>
          <p:cNvPr id="3" name="Right Arrow 2"/>
          <p:cNvSpPr/>
          <p:nvPr/>
        </p:nvSpPr>
        <p:spPr>
          <a:xfrm>
            <a:off x="838200" y="4724400"/>
            <a:ext cx="1269208" cy="4786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4140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953000" cy="563562"/>
          </a:xfrm>
        </p:spPr>
        <p:txBody>
          <a:bodyPr>
            <a:normAutofit fontScale="90000"/>
          </a:bodyPr>
          <a:lstStyle/>
          <a:p>
            <a:r>
              <a:rPr lang="en-US" b="1" u="sng" dirty="0"/>
              <a:t>Histologic appearance</a:t>
            </a:r>
            <a:endParaRPr lang="en-US" u="sng" dirty="0"/>
          </a:p>
        </p:txBody>
      </p:sp>
      <p:sp>
        <p:nvSpPr>
          <p:cNvPr id="3" name="Content Placeholder 2"/>
          <p:cNvSpPr>
            <a:spLocks noGrp="1"/>
          </p:cNvSpPr>
          <p:nvPr>
            <p:ph idx="1"/>
          </p:nvPr>
        </p:nvSpPr>
        <p:spPr>
          <a:xfrm>
            <a:off x="152400" y="838199"/>
            <a:ext cx="8001000" cy="5867401"/>
          </a:xfrm>
        </p:spPr>
        <p:txBody>
          <a:bodyPr>
            <a:normAutofit fontScale="70000" lnSpcReduction="20000"/>
          </a:bodyPr>
          <a:lstStyle/>
          <a:p>
            <a:pPr>
              <a:lnSpc>
                <a:spcPct val="160000"/>
              </a:lnSpc>
            </a:pPr>
            <a:r>
              <a:rPr lang="en-US" dirty="0"/>
              <a:t>Appears similar to any external inflammatory root resorptive process. </a:t>
            </a:r>
          </a:p>
          <a:p>
            <a:pPr>
              <a:lnSpc>
                <a:spcPct val="160000"/>
              </a:lnSpc>
            </a:pPr>
            <a:r>
              <a:rPr lang="en-US" dirty="0"/>
              <a:t>Usually seen as a small opening into the root with large amounts of granulomatous tissue inside the defect with multinucleated giant cells resorbing the dentinal structure. </a:t>
            </a:r>
          </a:p>
          <a:p>
            <a:pPr>
              <a:lnSpc>
                <a:spcPct val="160000"/>
              </a:lnSpc>
            </a:pPr>
            <a:r>
              <a:rPr lang="en-US" dirty="0"/>
              <a:t>In extensive defects, osseous tissue seen inside the granulomatous tissue indicating quiescent periods in the process where healing with reformation of an attachment may have been attempted.</a:t>
            </a:r>
          </a:p>
          <a:p>
            <a:pPr>
              <a:lnSpc>
                <a:spcPct val="160000"/>
              </a:lnSpc>
            </a:pPr>
            <a:r>
              <a:rPr lang="en-US" dirty="0"/>
              <a:t>Even in the most extensive defects, the </a:t>
            </a:r>
            <a:r>
              <a:rPr lang="en-US" dirty="0" err="1"/>
              <a:t>predentin</a:t>
            </a:r>
            <a:r>
              <a:rPr lang="en-US" dirty="0"/>
              <a:t>/</a:t>
            </a:r>
            <a:r>
              <a:rPr lang="en-US" dirty="0" err="1"/>
              <a:t>odontoblastic</a:t>
            </a:r>
            <a:r>
              <a:rPr lang="en-US" dirty="0"/>
              <a:t> layer is unaffected</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274638"/>
            <a:ext cx="3810000" cy="626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27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7162"/>
            <a:ext cx="6248400" cy="685800"/>
          </a:xfrm>
        </p:spPr>
        <p:txBody>
          <a:bodyPr>
            <a:normAutofit fontScale="90000"/>
          </a:bodyPr>
          <a:lstStyle/>
          <a:p>
            <a:r>
              <a:rPr lang="en-US" b="1" dirty="0">
                <a:solidFill>
                  <a:schemeClr val="tx1"/>
                </a:solidFill>
              </a:rPr>
              <a:t>Radiographic appearance</a:t>
            </a:r>
            <a:endParaRPr lang="en-US" dirty="0">
              <a:solidFill>
                <a:schemeClr val="tx1"/>
              </a:solidFill>
            </a:endParaRPr>
          </a:p>
        </p:txBody>
      </p:sp>
      <p:sp>
        <p:nvSpPr>
          <p:cNvPr id="3" name="Content Placeholder 2"/>
          <p:cNvSpPr>
            <a:spLocks noGrp="1"/>
          </p:cNvSpPr>
          <p:nvPr>
            <p:ph idx="1"/>
          </p:nvPr>
        </p:nvSpPr>
        <p:spPr>
          <a:xfrm>
            <a:off x="609600" y="1600203"/>
            <a:ext cx="6781800" cy="4525963"/>
          </a:xfrm>
        </p:spPr>
        <p:txBody>
          <a:bodyPr>
            <a:normAutofit fontScale="92500"/>
          </a:bodyPr>
          <a:lstStyle/>
          <a:p>
            <a:pPr>
              <a:lnSpc>
                <a:spcPct val="160000"/>
              </a:lnSpc>
            </a:pPr>
            <a:r>
              <a:rPr lang="en-US" dirty="0">
                <a:solidFill>
                  <a:schemeClr val="tx1"/>
                </a:solidFill>
                <a:latin typeface="Aharoni" panose="02010803020104030203" pitchFamily="2" charset="-79"/>
                <a:cs typeface="Aharoni" panose="02010803020104030203" pitchFamily="2" charset="-79"/>
              </a:rPr>
              <a:t>Occurs </a:t>
            </a:r>
            <a:r>
              <a:rPr lang="en-US" dirty="0" err="1">
                <a:solidFill>
                  <a:schemeClr val="tx1"/>
                </a:solidFill>
                <a:latin typeface="Aharoni" panose="02010803020104030203" pitchFamily="2" charset="-79"/>
                <a:cs typeface="Aharoni" panose="02010803020104030203" pitchFamily="2" charset="-79"/>
              </a:rPr>
              <a:t>mesially</a:t>
            </a:r>
            <a:r>
              <a:rPr lang="en-US" dirty="0">
                <a:solidFill>
                  <a:schemeClr val="tx1"/>
                </a:solidFill>
                <a:latin typeface="Aharoni" panose="02010803020104030203" pitchFamily="2" charset="-79"/>
                <a:cs typeface="Aharoni" panose="02010803020104030203" pitchFamily="2" charset="-79"/>
              </a:rPr>
              <a:t> or distally on the root surface. </a:t>
            </a:r>
          </a:p>
          <a:p>
            <a:pPr>
              <a:lnSpc>
                <a:spcPct val="160000"/>
              </a:lnSpc>
            </a:pPr>
            <a:r>
              <a:rPr lang="en-US" dirty="0">
                <a:solidFill>
                  <a:schemeClr val="tx1"/>
                </a:solidFill>
                <a:latin typeface="Aharoni" panose="02010803020104030203" pitchFamily="2" charset="-79"/>
                <a:cs typeface="Aharoni" panose="02010803020104030203" pitchFamily="2" charset="-79"/>
              </a:rPr>
              <a:t>A small radiolucent opening into the root could be misdiagnosed as root caries, but pulp is vital in these cases.</a:t>
            </a:r>
          </a:p>
          <a:p>
            <a:pPr>
              <a:lnSpc>
                <a:spcPct val="160000"/>
              </a:lnSpc>
            </a:pPr>
            <a:r>
              <a:rPr lang="en-US" dirty="0">
                <a:solidFill>
                  <a:schemeClr val="tx1"/>
                </a:solidFill>
                <a:latin typeface="Aharoni" panose="02010803020104030203" pitchFamily="2" charset="-79"/>
                <a:cs typeface="Aharoni" panose="02010803020104030203" pitchFamily="2" charset="-79"/>
              </a:rPr>
              <a:t>Radiolucency expands </a:t>
            </a:r>
            <a:r>
              <a:rPr lang="en-US" dirty="0" err="1">
                <a:solidFill>
                  <a:schemeClr val="tx1"/>
                </a:solidFill>
                <a:latin typeface="Aharoni" panose="02010803020104030203" pitchFamily="2" charset="-79"/>
                <a:cs typeface="Aharoni" panose="02010803020104030203" pitchFamily="2" charset="-79"/>
              </a:rPr>
              <a:t>coronally</a:t>
            </a:r>
            <a:r>
              <a:rPr lang="en-US" dirty="0">
                <a:solidFill>
                  <a:schemeClr val="tx1"/>
                </a:solidFill>
                <a:latin typeface="Aharoni" panose="02010803020104030203" pitchFamily="2" charset="-79"/>
                <a:cs typeface="Aharoni" panose="02010803020104030203" pitchFamily="2" charset="-79"/>
              </a:rPr>
              <a:t> and apically in the dentin, and reaches, but usually does not perforate, the root canal. </a:t>
            </a:r>
          </a:p>
          <a:p>
            <a:pPr marL="0" indent="0">
              <a:lnSpc>
                <a:spcPct val="160000"/>
              </a:lnSpc>
              <a:buNone/>
            </a:pPr>
            <a:endParaRPr lang="en-US" dirty="0">
              <a:solidFill>
                <a:schemeClr val="tx1"/>
              </a:solidFill>
              <a:latin typeface="Aharoni" panose="02010803020104030203" pitchFamily="2" charset="-79"/>
              <a:cs typeface="Aharoni" panose="02010803020104030203" pitchFamily="2" charset="-79"/>
            </a:endParaRPr>
          </a:p>
        </p:txBody>
      </p:sp>
      <p:pic>
        <p:nvPicPr>
          <p:cNvPr id="6146" name="Picture 64" descr="r6"/>
          <p:cNvPicPr>
            <a:picLocks noChangeAspect="1" noChangeArrowheads="1"/>
          </p:cNvPicPr>
          <p:nvPr/>
        </p:nvPicPr>
        <p:blipFill>
          <a:blip r:embed="rId3">
            <a:extLst>
              <a:ext uri="{28A0092B-C50C-407E-A947-70E740481C1C}">
                <a14:useLocalDpi xmlns:a14="http://schemas.microsoft.com/office/drawing/2010/main" val="0"/>
              </a:ext>
            </a:extLst>
          </a:blip>
          <a:srcRect l="26517" t="3108" r="25847" b="17439"/>
          <a:stretch>
            <a:fillRect/>
          </a:stretch>
        </p:blipFill>
        <p:spPr bwMode="auto">
          <a:xfrm>
            <a:off x="7672444" y="157162"/>
            <a:ext cx="4038600" cy="658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85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1" descr="scan0005"/>
          <p:cNvPicPr>
            <a:picLocks noChangeAspect="1" noChangeArrowheads="1"/>
          </p:cNvPicPr>
          <p:nvPr/>
        </p:nvPicPr>
        <p:blipFill>
          <a:blip r:embed="rId2">
            <a:extLst>
              <a:ext uri="{28A0092B-C50C-407E-A947-70E740481C1C}">
                <a14:useLocalDpi xmlns:a14="http://schemas.microsoft.com/office/drawing/2010/main" val="0"/>
              </a:ext>
            </a:extLst>
          </a:blip>
          <a:srcRect l="5460" t="57285" r="53130" b="15186"/>
          <a:stretch>
            <a:fillRect/>
          </a:stretch>
        </p:blipFill>
        <p:spPr bwMode="auto">
          <a:xfrm>
            <a:off x="762000" y="1611634"/>
            <a:ext cx="5791200" cy="402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086600" y="2514600"/>
            <a:ext cx="4572000" cy="181588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Presence of radiolucency associated with bone could be misdiagnosed as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infrabony</a:t>
            </a:r>
            <a:r>
              <a:rPr kumimoji="0" lang="en-US" sz="2800" b="0" i="0" u="none" strike="noStrike" kern="1200" cap="none" spc="0" normalizeH="0" baseline="0" noProof="0" dirty="0">
                <a:ln>
                  <a:noFill/>
                </a:ln>
                <a:solidFill>
                  <a:prstClr val="black"/>
                </a:solidFill>
                <a:effectLst/>
                <a:uLnTx/>
                <a:uFillTx/>
                <a:latin typeface="Calibri"/>
                <a:ea typeface="+mn-ea"/>
                <a:cs typeface="+mn-cs"/>
              </a:rPr>
              <a:t> pocket</a:t>
            </a:r>
          </a:p>
        </p:txBody>
      </p:sp>
    </p:spTree>
    <p:extLst>
      <p:ext uri="{BB962C8B-B14F-4D97-AF65-F5344CB8AC3E}">
        <p14:creationId xmlns:p14="http://schemas.microsoft.com/office/powerpoint/2010/main" val="186341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2" descr="ECIR 1"/>
          <p:cNvPicPr>
            <a:picLocks noChangeAspect="1" noChangeArrowheads="1"/>
          </p:cNvPicPr>
          <p:nvPr/>
        </p:nvPicPr>
        <p:blipFill>
          <a:blip r:embed="rId2">
            <a:extLst>
              <a:ext uri="{28A0092B-C50C-407E-A947-70E740481C1C}">
                <a14:useLocalDpi xmlns:a14="http://schemas.microsoft.com/office/drawing/2010/main" val="0"/>
              </a:ext>
            </a:extLst>
          </a:blip>
          <a:srcRect l="16536" t="3577" r="14638" b="18120"/>
          <a:stretch>
            <a:fillRect/>
          </a:stretch>
        </p:blipFill>
        <p:spPr bwMode="auto">
          <a:xfrm>
            <a:off x="152400" y="495426"/>
            <a:ext cx="8077200" cy="561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229600" y="414334"/>
            <a:ext cx="3810000" cy="5714999"/>
          </a:xfrm>
        </p:spPr>
        <p:style>
          <a:lnRef idx="1">
            <a:schemeClr val="accent1"/>
          </a:lnRef>
          <a:fillRef idx="2">
            <a:schemeClr val="accent1"/>
          </a:fillRef>
          <a:effectRef idx="1">
            <a:schemeClr val="accent1"/>
          </a:effectRef>
          <a:fontRef idx="minor">
            <a:schemeClr val="dk1"/>
          </a:fontRef>
        </p:style>
        <p:txBody>
          <a:bodyPr>
            <a:normAutofit/>
          </a:bodyPr>
          <a:lstStyle/>
          <a:p>
            <a:pPr marL="0" indent="0">
              <a:lnSpc>
                <a:spcPct val="160000"/>
              </a:lnSpc>
              <a:buNone/>
            </a:pPr>
            <a:r>
              <a:rPr lang="en-US" sz="2200" dirty="0"/>
              <a:t>When resorptive process is </a:t>
            </a:r>
            <a:r>
              <a:rPr lang="en-US" sz="2200" dirty="0" err="1"/>
              <a:t>buccal</a:t>
            </a:r>
            <a:r>
              <a:rPr lang="en-US" sz="2200" dirty="0"/>
              <a:t> or palatal-lingual diagnosis becomes difficult. It must be differentiated from internal resorption by noting the:</a:t>
            </a:r>
          </a:p>
          <a:p>
            <a:pPr marL="0" indent="0">
              <a:lnSpc>
                <a:spcPct val="160000"/>
              </a:lnSpc>
              <a:buNone/>
            </a:pPr>
            <a:r>
              <a:rPr lang="en-US" sz="2200" dirty="0"/>
              <a:t>-Ragged margins of the lesion</a:t>
            </a:r>
          </a:p>
          <a:p>
            <a:pPr marL="0" indent="0">
              <a:lnSpc>
                <a:spcPct val="160000"/>
              </a:lnSpc>
              <a:buNone/>
            </a:pPr>
            <a:r>
              <a:rPr lang="en-US" sz="2200" dirty="0"/>
              <a:t>-Shadow of pulp passes through the lesion unaltered </a:t>
            </a:r>
          </a:p>
        </p:txBody>
      </p:sp>
    </p:spTree>
    <p:extLst>
      <p:ext uri="{BB962C8B-B14F-4D97-AF65-F5344CB8AC3E}">
        <p14:creationId xmlns:p14="http://schemas.microsoft.com/office/powerpoint/2010/main" val="118146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3" descr="scan0005"/>
          <p:cNvPicPr>
            <a:picLocks noChangeAspect="1" noChangeArrowheads="1"/>
          </p:cNvPicPr>
          <p:nvPr/>
        </p:nvPicPr>
        <p:blipFill>
          <a:blip r:embed="rId2">
            <a:extLst>
              <a:ext uri="{28A0092B-C50C-407E-A947-70E740481C1C}">
                <a14:useLocalDpi xmlns:a14="http://schemas.microsoft.com/office/drawing/2010/main" val="0"/>
              </a:ext>
            </a:extLst>
          </a:blip>
          <a:srcRect l="6445" t="3023" r="3683" b="14418"/>
          <a:stretch>
            <a:fillRect/>
          </a:stretch>
        </p:blipFill>
        <p:spPr bwMode="auto">
          <a:xfrm>
            <a:off x="1828800" y="152400"/>
            <a:ext cx="8165381" cy="519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0" y="5257800"/>
            <a:ext cx="108204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Angled radiographs</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Lesions due to external resorption shift on changing the angulation </a:t>
            </a:r>
          </a:p>
        </p:txBody>
      </p:sp>
    </p:spTree>
    <p:extLst>
      <p:ext uri="{BB962C8B-B14F-4D97-AF65-F5344CB8AC3E}">
        <p14:creationId xmlns:p14="http://schemas.microsoft.com/office/powerpoint/2010/main" val="225074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4" descr="extracanal invasive resorption"/>
          <p:cNvPicPr>
            <a:picLocks noChangeAspect="1" noChangeArrowheads="1"/>
          </p:cNvPicPr>
          <p:nvPr/>
        </p:nvPicPr>
        <p:blipFill>
          <a:blip r:embed="rId2">
            <a:extLst>
              <a:ext uri="{28A0092B-C50C-407E-A947-70E740481C1C}">
                <a14:useLocalDpi xmlns:a14="http://schemas.microsoft.com/office/drawing/2010/main" val="0"/>
              </a:ext>
            </a:extLst>
          </a:blip>
          <a:srcRect l="12274" t="3383" r="14072" b="20778"/>
          <a:stretch>
            <a:fillRect/>
          </a:stretch>
        </p:blipFill>
        <p:spPr bwMode="auto">
          <a:xfrm>
            <a:off x="2362200" y="1219200"/>
            <a:ext cx="7385169" cy="52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7600" y="381000"/>
            <a:ext cx="457200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Buccal</a:t>
            </a:r>
            <a:r>
              <a:rPr kumimoji="0" lang="en-US" sz="4000" b="0" i="0" u="none" strike="noStrike" kern="1200" cap="none" spc="0" normalizeH="0" baseline="0" noProof="0" dirty="0">
                <a:ln>
                  <a:noFill/>
                </a:ln>
                <a:solidFill>
                  <a:prstClr val="black"/>
                </a:solidFill>
                <a:effectLst/>
                <a:uLnTx/>
                <a:uFillTx/>
                <a:latin typeface="Calibri"/>
                <a:ea typeface="+mn-ea"/>
                <a:cs typeface="+mn-cs"/>
              </a:rPr>
              <a:t> object rule</a:t>
            </a:r>
          </a:p>
        </p:txBody>
      </p:sp>
    </p:spTree>
    <p:extLst>
      <p:ext uri="{BB962C8B-B14F-4D97-AF65-F5344CB8AC3E}">
        <p14:creationId xmlns:p14="http://schemas.microsoft.com/office/powerpoint/2010/main" val="427341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CARP (Computer </a:t>
            </a:r>
            <a:r>
              <a:rPr lang="en-US" dirty="0" err="1"/>
              <a:t>Assissted</a:t>
            </a:r>
            <a:r>
              <a:rPr lang="en-US" dirty="0"/>
              <a:t> Rapid </a:t>
            </a:r>
            <a:r>
              <a:rPr lang="en-US" dirty="0" err="1"/>
              <a:t>Protoyping</a:t>
            </a:r>
            <a:r>
              <a:rPr lang="en-US" dirty="0"/>
              <a:t>) </a:t>
            </a:r>
          </a:p>
        </p:txBody>
      </p:sp>
      <p:pic>
        <p:nvPicPr>
          <p:cNvPr id="11266" name="Picture 2" descr="scan0016"/>
          <p:cNvPicPr>
            <a:picLocks noChangeAspect="1" noChangeArrowheads="1"/>
          </p:cNvPicPr>
          <p:nvPr/>
        </p:nvPicPr>
        <p:blipFill>
          <a:blip r:embed="rId2">
            <a:extLst>
              <a:ext uri="{28A0092B-C50C-407E-A947-70E740481C1C}">
                <a14:useLocalDpi xmlns:a14="http://schemas.microsoft.com/office/drawing/2010/main" val="0"/>
              </a:ext>
            </a:extLst>
          </a:blip>
          <a:srcRect l="3500" t="2785" r="49655" b="77722"/>
          <a:stretch>
            <a:fillRect/>
          </a:stretch>
        </p:blipFill>
        <p:spPr bwMode="auto">
          <a:xfrm>
            <a:off x="635417" y="2142048"/>
            <a:ext cx="10870783" cy="418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00" y="1600200"/>
            <a:ext cx="45720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Using computed tomography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2186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124200" cy="715962"/>
          </a:xfrm>
        </p:spPr>
        <p:txBody>
          <a:bodyPr>
            <a:normAutofit fontScale="90000"/>
          </a:bodyPr>
          <a:lstStyle/>
          <a:p>
            <a:r>
              <a:rPr lang="en-US" u="sng" dirty="0"/>
              <a:t>Treatment </a:t>
            </a:r>
          </a:p>
        </p:txBody>
      </p:sp>
      <p:graphicFrame>
        <p:nvGraphicFramePr>
          <p:cNvPr id="4" name="Content Placeholder 3"/>
          <p:cNvGraphicFramePr>
            <a:graphicFrameLocks noGrp="1"/>
          </p:cNvGraphicFramePr>
          <p:nvPr>
            <p:ph idx="1"/>
          </p:nvPr>
        </p:nvGraphicFramePr>
        <p:xfrm>
          <a:off x="914400" y="1981199"/>
          <a:ext cx="9982200" cy="403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76650" y="914400"/>
            <a:ext cx="62538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aim of treatment is two-fold</a:t>
            </a:r>
          </a:p>
        </p:txBody>
      </p:sp>
    </p:spTree>
    <p:extLst>
      <p:ext uri="{BB962C8B-B14F-4D97-AF65-F5344CB8AC3E}">
        <p14:creationId xmlns:p14="http://schemas.microsoft.com/office/powerpoint/2010/main" val="14064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4B5979B3-61FF-4CD6-9DEC-A86097AADC7D}"/>
                                            </p:graphicEl>
                                          </p:spTgt>
                                        </p:tgtEl>
                                        <p:attrNameLst>
                                          <p:attrName>style.visibility</p:attrName>
                                        </p:attrNameLst>
                                      </p:cBhvr>
                                      <p:to>
                                        <p:strVal val="visible"/>
                                      </p:to>
                                    </p:set>
                                    <p:animEffect transition="in" filter="barn(inVertical)">
                                      <p:cBhvr>
                                        <p:cTn id="7" dur="500"/>
                                        <p:tgtEl>
                                          <p:spTgt spid="4">
                                            <p:graphicEl>
                                              <a:dgm id="{4B5979B3-61FF-4CD6-9DEC-A86097AADC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9C93496B-FDDD-462C-AEE3-7610CB8F365D}"/>
                                            </p:graphicEl>
                                          </p:spTgt>
                                        </p:tgtEl>
                                        <p:attrNameLst>
                                          <p:attrName>style.visibility</p:attrName>
                                        </p:attrNameLst>
                                      </p:cBhvr>
                                      <p:to>
                                        <p:strVal val="visible"/>
                                      </p:to>
                                    </p:set>
                                    <p:animEffect transition="in" filter="barn(inVertical)">
                                      <p:cBhvr>
                                        <p:cTn id="12" dur="500"/>
                                        <p:tgtEl>
                                          <p:spTgt spid="4">
                                            <p:graphicEl>
                                              <a:dgm id="{9C93496B-FDDD-462C-AEE3-7610CB8F36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5562600" cy="6556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Treatment approaches</a:t>
            </a:r>
          </a:p>
        </p:txBody>
      </p:sp>
      <p:graphicFrame>
        <p:nvGraphicFramePr>
          <p:cNvPr id="5" name="Content Placeholder 4"/>
          <p:cNvGraphicFramePr>
            <a:graphicFrameLocks noGrp="1"/>
          </p:cNvGraphicFramePr>
          <p:nvPr>
            <p:ph idx="1"/>
          </p:nvPr>
        </p:nvGraphicFramePr>
        <p:xfrm>
          <a:off x="4038600" y="152400"/>
          <a:ext cx="78486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36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Introduction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3586572506"/>
                  </a:ext>
                </a:extLst>
              </a:tr>
              <a:tr h="454499">
                <a:tc>
                  <a:txBody>
                    <a:bodyPr/>
                    <a:lstStyle/>
                    <a:p>
                      <a:r>
                        <a:rPr lang="en-US" dirty="0"/>
                        <a:t>Classification</a:t>
                      </a:r>
                    </a:p>
                  </a:txBody>
                  <a:tcPr/>
                </a:tc>
                <a:tc>
                  <a:txBody>
                    <a:bodyPr/>
                    <a:lstStyle/>
                    <a:p>
                      <a:r>
                        <a:rPr lang="en-US" dirty="0"/>
                        <a:t>Cognitive </a:t>
                      </a:r>
                    </a:p>
                  </a:txBody>
                  <a:tcPr/>
                </a:tc>
                <a:tc>
                  <a:txBody>
                    <a:bodyPr/>
                    <a:lstStyle/>
                    <a:p>
                      <a:r>
                        <a:rPr lang="en-US" dirty="0"/>
                        <a:t>Must know </a:t>
                      </a:r>
                    </a:p>
                  </a:txBody>
                  <a:tcPr/>
                </a:tc>
                <a:extLst>
                  <a:ext uri="{0D108BD9-81ED-4DB2-BD59-A6C34878D82A}">
                    <a16:rowId xmlns:a16="http://schemas.microsoft.com/office/drawing/2014/main" val="2359924706"/>
                  </a:ext>
                </a:extLst>
              </a:tr>
              <a:tr h="454499">
                <a:tc>
                  <a:txBody>
                    <a:bodyPr/>
                    <a:lstStyle/>
                    <a:p>
                      <a:r>
                        <a:rPr lang="en-US" dirty="0"/>
                        <a:t>Methods  </a:t>
                      </a:r>
                    </a:p>
                  </a:txBody>
                  <a:tcPr/>
                </a:tc>
                <a:tc>
                  <a:txBody>
                    <a:bodyPr/>
                    <a:lstStyle/>
                    <a:p>
                      <a:r>
                        <a:rPr lang="en-US" dirty="0"/>
                        <a:t>Psychomotor </a:t>
                      </a:r>
                    </a:p>
                  </a:txBody>
                  <a:tcPr/>
                </a:tc>
                <a:tc>
                  <a:txBody>
                    <a:bodyPr/>
                    <a:lstStyle/>
                    <a:p>
                      <a:r>
                        <a:rPr lang="en-US" dirty="0"/>
                        <a:t>Must know</a:t>
                      </a:r>
                    </a:p>
                  </a:txBody>
                  <a:tcPr/>
                </a:tc>
                <a:extLst>
                  <a:ext uri="{0D108BD9-81ED-4DB2-BD59-A6C34878D82A}">
                    <a16:rowId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*Subtopic of importance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Cognitive, Psychomotor   or Affective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Must know , Nice to know  &amp; Desire to know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end of this presentation the learner is expected to know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29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152400"/>
            <a:ext cx="8229600" cy="1143000"/>
          </a:xfrm>
        </p:spPr>
        <p:txBody>
          <a:bodyPr>
            <a:normAutofit fontScale="90000"/>
          </a:bodyPr>
          <a:lstStyle/>
          <a:p>
            <a:r>
              <a:rPr lang="en-US" u="sng" dirty="0"/>
              <a:t> </a:t>
            </a:r>
            <a:r>
              <a:rPr lang="en-US" u="sng" dirty="0" err="1"/>
              <a:t>Heithersay</a:t>
            </a:r>
            <a:r>
              <a:rPr lang="en-US" u="sng" dirty="0"/>
              <a:t> Class 1 or 2</a:t>
            </a:r>
            <a:br>
              <a:rPr lang="en-US" u="sng" dirty="0"/>
            </a:br>
            <a:endParaRPr lang="en-US" u="sng" dirty="0"/>
          </a:p>
        </p:txBody>
      </p:sp>
      <p:sp>
        <p:nvSpPr>
          <p:cNvPr id="3" name="Content Placeholder 2"/>
          <p:cNvSpPr>
            <a:spLocks noGrp="1"/>
          </p:cNvSpPr>
          <p:nvPr>
            <p:ph idx="1"/>
          </p:nvPr>
        </p:nvSpPr>
        <p:spPr>
          <a:xfrm>
            <a:off x="381000" y="738447"/>
            <a:ext cx="6781800" cy="6096000"/>
          </a:xfrm>
        </p:spPr>
        <p:txBody>
          <a:bodyPr>
            <a:normAutofit lnSpcReduction="10000"/>
          </a:bodyPr>
          <a:lstStyle/>
          <a:p>
            <a:pPr marL="0" indent="0" algn="just">
              <a:buNone/>
            </a:pPr>
            <a:r>
              <a:rPr lang="en-US" dirty="0"/>
              <a:t>External approach</a:t>
            </a:r>
          </a:p>
          <a:p>
            <a:pPr algn="just"/>
            <a:r>
              <a:rPr lang="en-US" dirty="0"/>
              <a:t>Determine the exact location of the defect (</a:t>
            </a:r>
            <a:r>
              <a:rPr lang="en-US" dirty="0" err="1"/>
              <a:t>buccal</a:t>
            </a:r>
            <a:r>
              <a:rPr lang="en-US" dirty="0"/>
              <a:t> or lingual-palatal) via angled radiographs or CARP</a:t>
            </a:r>
          </a:p>
          <a:p>
            <a:pPr algn="just"/>
            <a:r>
              <a:rPr lang="en-US" dirty="0"/>
              <a:t>A full thickness flap is raised.</a:t>
            </a:r>
          </a:p>
          <a:p>
            <a:pPr algn="just"/>
            <a:r>
              <a:rPr lang="en-US" dirty="0"/>
              <a:t>Granulomatous tissue is removed from the root and the bone defect with a curette or bur.</a:t>
            </a:r>
          </a:p>
          <a:p>
            <a:pPr algn="just"/>
            <a:r>
              <a:rPr lang="en-US" dirty="0"/>
              <a:t>The root defect is filled with a restorative material. Flap is replaced in a way as to minimize the periodontal defect after healing</a:t>
            </a:r>
          </a:p>
        </p:txBody>
      </p:sp>
      <p:pic>
        <p:nvPicPr>
          <p:cNvPr id="12290" name="Picture 55" descr="etp_010106_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4038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9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 Approach </a:t>
            </a:r>
          </a:p>
        </p:txBody>
      </p:sp>
      <p:sp>
        <p:nvSpPr>
          <p:cNvPr id="3" name="Content Placeholder 2"/>
          <p:cNvSpPr>
            <a:spLocks noGrp="1"/>
          </p:cNvSpPr>
          <p:nvPr>
            <p:ph idx="1"/>
          </p:nvPr>
        </p:nvSpPr>
        <p:spPr/>
        <p:txBody>
          <a:bodyPr>
            <a:normAutofit/>
          </a:bodyPr>
          <a:lstStyle/>
          <a:p>
            <a:pPr marL="0" indent="0">
              <a:buNone/>
            </a:pPr>
            <a:r>
              <a:rPr lang="en-US" dirty="0"/>
              <a:t>-</a:t>
            </a:r>
            <a:r>
              <a:rPr lang="en-US" b="1" dirty="0" err="1"/>
              <a:t>Trichloracetic</a:t>
            </a:r>
            <a:r>
              <a:rPr lang="en-US" b="1" dirty="0"/>
              <a:t> acid</a:t>
            </a:r>
          </a:p>
          <a:p>
            <a:pPr marL="0" indent="0">
              <a:buNone/>
            </a:pPr>
            <a:r>
              <a:rPr lang="en-US" dirty="0"/>
              <a:t>The acid will chemically burn the granulomatous tissue, thus </a:t>
            </a:r>
            <a:r>
              <a:rPr lang="en-US" dirty="0" err="1"/>
              <a:t>necrosing</a:t>
            </a:r>
            <a:r>
              <a:rPr lang="en-US" dirty="0"/>
              <a:t> it and providing space for the filling material internally </a:t>
            </a:r>
          </a:p>
          <a:p>
            <a:pPr marL="0" indent="0">
              <a:buNone/>
            </a:pPr>
            <a:r>
              <a:rPr lang="en-US" dirty="0"/>
              <a:t>                                     					</a:t>
            </a:r>
            <a:r>
              <a:rPr lang="en-US" sz="2400" b="1" i="1" dirty="0"/>
              <a:t>(</a:t>
            </a:r>
            <a:r>
              <a:rPr lang="en-US" sz="2400" b="1" i="1" dirty="0" err="1"/>
              <a:t>Heithersay</a:t>
            </a:r>
            <a:r>
              <a:rPr lang="en-US" sz="2400" b="1" i="1" dirty="0"/>
              <a:t> 1999)</a:t>
            </a:r>
          </a:p>
          <a:p>
            <a:pPr marL="0" indent="0">
              <a:buNone/>
            </a:pPr>
            <a:r>
              <a:rPr lang="en-US" dirty="0"/>
              <a:t>-</a:t>
            </a:r>
            <a:r>
              <a:rPr lang="en-US" b="1" dirty="0"/>
              <a:t>Calcium hydroxide </a:t>
            </a:r>
          </a:p>
          <a:p>
            <a:pPr marL="0" indent="0">
              <a:buNone/>
            </a:pPr>
            <a:r>
              <a:rPr lang="en-US" dirty="0"/>
              <a:t>But may take multiple applications to achieve the same results </a:t>
            </a:r>
          </a:p>
          <a:p>
            <a:endParaRPr lang="en-US" dirty="0"/>
          </a:p>
        </p:txBody>
      </p:sp>
      <p:sp>
        <p:nvSpPr>
          <p:cNvPr id="4" name="TextBox 3"/>
          <p:cNvSpPr txBox="1"/>
          <p:nvPr/>
        </p:nvSpPr>
        <p:spPr>
          <a:xfrm>
            <a:off x="8534400" y="5105400"/>
            <a:ext cx="2362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Calibri"/>
                <a:ea typeface="+mn-ea"/>
                <a:cs typeface="+mn-cs"/>
              </a:rPr>
              <a:t>Goefferey</a:t>
            </a:r>
            <a:r>
              <a:rPr kumimoji="0" lang="en-US" sz="2400" b="1" i="1" u="none" strike="noStrike" kern="1200" cap="none" spc="0" normalizeH="0" baseline="0" noProof="0" dirty="0">
                <a:ln>
                  <a:noFill/>
                </a:ln>
                <a:solidFill>
                  <a:prstClr val="black"/>
                </a:solidFill>
                <a:effectLst/>
                <a:uLnTx/>
                <a:uFillTx/>
                <a:latin typeface="Calibri"/>
                <a:ea typeface="+mn-ea"/>
                <a:cs typeface="+mn-cs"/>
              </a:rPr>
              <a:t> et al. </a:t>
            </a:r>
          </a:p>
        </p:txBody>
      </p:sp>
    </p:spTree>
    <p:extLst>
      <p:ext uri="{BB962C8B-B14F-4D97-AF65-F5344CB8AC3E}">
        <p14:creationId xmlns:p14="http://schemas.microsoft.com/office/powerpoint/2010/main" val="36142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Hiethersay</a:t>
            </a:r>
            <a:r>
              <a:rPr lang="en-US" u="sng" dirty="0"/>
              <a:t> Class 3</a:t>
            </a:r>
          </a:p>
        </p:txBody>
      </p:sp>
      <p:sp>
        <p:nvSpPr>
          <p:cNvPr id="3" name="Content Placeholder 2"/>
          <p:cNvSpPr>
            <a:spLocks noGrp="1"/>
          </p:cNvSpPr>
          <p:nvPr>
            <p:ph idx="1"/>
          </p:nvPr>
        </p:nvSpPr>
        <p:spPr/>
        <p:txBody>
          <a:bodyPr>
            <a:normAutofit/>
          </a:bodyPr>
          <a:lstStyle/>
          <a:p>
            <a:pPr>
              <a:lnSpc>
                <a:spcPct val="200000"/>
              </a:lnSpc>
            </a:pPr>
            <a:r>
              <a:rPr lang="en-US" dirty="0"/>
              <a:t>External </a:t>
            </a:r>
          </a:p>
          <a:p>
            <a:pPr>
              <a:lnSpc>
                <a:spcPct val="200000"/>
              </a:lnSpc>
            </a:pPr>
            <a:r>
              <a:rPr lang="en-US" dirty="0"/>
              <a:t>Traditional approach is to remove the entire root cementum surface adjacent to the granulomatous tissue in the dentin </a:t>
            </a:r>
          </a:p>
          <a:p>
            <a:pPr marL="0" indent="0">
              <a:buNone/>
            </a:pPr>
            <a:endParaRPr lang="en-US" dirty="0"/>
          </a:p>
        </p:txBody>
      </p:sp>
    </p:spTree>
    <p:extLst>
      <p:ext uri="{BB962C8B-B14F-4D97-AF65-F5344CB8AC3E}">
        <p14:creationId xmlns:p14="http://schemas.microsoft.com/office/powerpoint/2010/main" val="128321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1447800"/>
          <a:ext cx="11049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85800" y="533400"/>
            <a:ext cx="457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a:ea typeface="+mn-ea"/>
                <a:cs typeface="+mn-cs"/>
              </a:rPr>
              <a:t>Alternate approach</a:t>
            </a:r>
          </a:p>
        </p:txBody>
      </p:sp>
    </p:spTree>
    <p:extLst>
      <p:ext uri="{BB962C8B-B14F-4D97-AF65-F5344CB8AC3E}">
        <p14:creationId xmlns:p14="http://schemas.microsoft.com/office/powerpoint/2010/main" val="184867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609600" y="152400"/>
          <a:ext cx="10972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93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t>Heithersay</a:t>
            </a:r>
            <a:r>
              <a:rPr lang="en-US" u="sng" dirty="0"/>
              <a:t> Class 4</a:t>
            </a:r>
          </a:p>
        </p:txBody>
      </p:sp>
      <p:sp>
        <p:nvSpPr>
          <p:cNvPr id="3" name="Content Placeholder 2"/>
          <p:cNvSpPr>
            <a:spLocks noGrp="1"/>
          </p:cNvSpPr>
          <p:nvPr>
            <p:ph idx="1"/>
          </p:nvPr>
        </p:nvSpPr>
        <p:spPr>
          <a:xfrm>
            <a:off x="609600" y="1600201"/>
            <a:ext cx="10820400" cy="1905000"/>
          </a:xfrm>
        </p:spPr>
        <p:style>
          <a:lnRef idx="1">
            <a:schemeClr val="accent4"/>
          </a:lnRef>
          <a:fillRef idx="2">
            <a:schemeClr val="accent4"/>
          </a:fillRef>
          <a:effectRef idx="1">
            <a:schemeClr val="accent4"/>
          </a:effectRef>
          <a:fontRef idx="minor">
            <a:schemeClr val="dk1"/>
          </a:fontRef>
        </p:style>
        <p:txBody>
          <a:bodyPr/>
          <a:lstStyle/>
          <a:p>
            <a:r>
              <a:rPr lang="en-US" dirty="0"/>
              <a:t>Offers poor prognosis. </a:t>
            </a:r>
          </a:p>
          <a:p>
            <a:r>
              <a:rPr lang="en-US" dirty="0"/>
              <a:t>Extraction and replacement with an implant or fixed bridge is the preferred approach </a:t>
            </a:r>
          </a:p>
          <a:p>
            <a:pPr marL="0" indent="0">
              <a:buNone/>
            </a:pPr>
            <a:endParaRPr lang="en-US" dirty="0"/>
          </a:p>
        </p:txBody>
      </p:sp>
    </p:spTree>
    <p:extLst>
      <p:ext uri="{BB962C8B-B14F-4D97-AF65-F5344CB8AC3E}">
        <p14:creationId xmlns:p14="http://schemas.microsoft.com/office/powerpoint/2010/main" val="381503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19400"/>
            <a:ext cx="8229600" cy="1143000"/>
          </a:xfrm>
        </p:spPr>
        <p:txBody>
          <a:bodyPr>
            <a:normAutofit fontScale="90000"/>
          </a:bodyPr>
          <a:lstStyle/>
          <a:p>
            <a:r>
              <a:rPr lang="en-US" b="1" dirty="0"/>
              <a:t>RESORPTION DUE TO LOCAL CAUSES</a:t>
            </a:r>
            <a:br>
              <a:rPr lang="en-US" b="1" dirty="0"/>
            </a:br>
            <a:r>
              <a:rPr lang="en-US" b="1" dirty="0"/>
              <a:t>1. Inflammation </a:t>
            </a:r>
            <a:br>
              <a:rPr lang="en-US" b="1" dirty="0"/>
            </a:br>
            <a:r>
              <a:rPr lang="en-US" b="1" dirty="0"/>
              <a:t>B) Internal resorption </a:t>
            </a:r>
            <a:endParaRPr lang="en-US" dirty="0"/>
          </a:p>
        </p:txBody>
      </p:sp>
    </p:spTree>
    <p:extLst>
      <p:ext uri="{BB962C8B-B14F-4D97-AF65-F5344CB8AC3E}">
        <p14:creationId xmlns:p14="http://schemas.microsoft.com/office/powerpoint/2010/main" val="400309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7024744" cy="1143000"/>
          </a:xfrm>
        </p:spPr>
        <p:txBody>
          <a:bodyPr/>
          <a:lstStyle/>
          <a:p>
            <a:r>
              <a:rPr lang="en-US" dirty="0"/>
              <a:t>Internal root resorption</a:t>
            </a:r>
          </a:p>
        </p:txBody>
      </p:sp>
      <p:sp>
        <p:nvSpPr>
          <p:cNvPr id="3" name="Content Placeholder 2"/>
          <p:cNvSpPr>
            <a:spLocks noGrp="1"/>
          </p:cNvSpPr>
          <p:nvPr>
            <p:ph idx="1"/>
          </p:nvPr>
        </p:nvSpPr>
        <p:spPr>
          <a:xfrm>
            <a:off x="914400" y="1676400"/>
            <a:ext cx="10439400" cy="4648200"/>
          </a:xfrm>
        </p:spPr>
        <p:txBody>
          <a:bodyPr>
            <a:normAutofit/>
          </a:bodyPr>
          <a:lstStyle/>
          <a:p>
            <a:r>
              <a:rPr lang="en-US" b="1" dirty="0"/>
              <a:t>Internal root resorption </a:t>
            </a:r>
            <a:r>
              <a:rPr lang="en-US" dirty="0"/>
              <a:t>is the progressive destruction of </a:t>
            </a:r>
            <a:r>
              <a:rPr lang="en-US" dirty="0" err="1"/>
              <a:t>intraradicular</a:t>
            </a:r>
            <a:r>
              <a:rPr lang="en-US" dirty="0"/>
              <a:t> dentin and dentinal </a:t>
            </a:r>
            <a:r>
              <a:rPr lang="en-US" dirty="0" err="1"/>
              <a:t>tucules</a:t>
            </a:r>
            <a:r>
              <a:rPr lang="en-US" dirty="0"/>
              <a:t> along the middle and apical thirds of the canal walls as a result of </a:t>
            </a:r>
            <a:r>
              <a:rPr lang="en-US" dirty="0" err="1"/>
              <a:t>clastic</a:t>
            </a:r>
            <a:r>
              <a:rPr lang="en-US" dirty="0"/>
              <a:t> activities. </a:t>
            </a:r>
          </a:p>
          <a:p>
            <a:pPr marL="68580" indent="0" algn="r">
              <a:buNone/>
            </a:pPr>
            <a:r>
              <a:rPr lang="en-US" sz="2000" b="1" i="1" dirty="0" err="1"/>
              <a:t>Shanon</a:t>
            </a:r>
            <a:r>
              <a:rPr lang="en-US" sz="2000" b="1" i="1" dirty="0"/>
              <a:t> et al 2010</a:t>
            </a:r>
          </a:p>
          <a:p>
            <a:pPr>
              <a:buNone/>
            </a:pPr>
            <a:r>
              <a:rPr lang="en-US" dirty="0"/>
              <a:t>Synonyms  are: </a:t>
            </a:r>
          </a:p>
          <a:p>
            <a:pPr marL="0" indent="0">
              <a:buNone/>
            </a:pPr>
            <a:endParaRPr lang="en-US" sz="300" dirty="0"/>
          </a:p>
          <a:p>
            <a:pPr>
              <a:lnSpc>
                <a:spcPct val="120000"/>
              </a:lnSpc>
              <a:buFont typeface="Wingdings" pitchFamily="2" charset="2"/>
              <a:buChar char="v"/>
            </a:pPr>
            <a:r>
              <a:rPr lang="en-US" dirty="0"/>
              <a:t>Perforating hyperplasia of the pulp</a:t>
            </a:r>
          </a:p>
          <a:p>
            <a:pPr marL="0" indent="0">
              <a:lnSpc>
                <a:spcPct val="120000"/>
              </a:lnSpc>
              <a:buNone/>
            </a:pPr>
            <a:endParaRPr lang="en-US" sz="200" dirty="0"/>
          </a:p>
          <a:p>
            <a:pPr>
              <a:lnSpc>
                <a:spcPct val="120000"/>
              </a:lnSpc>
              <a:buFont typeface="Wingdings" pitchFamily="2" charset="2"/>
              <a:buChar char="v"/>
            </a:pPr>
            <a:r>
              <a:rPr lang="en-US" dirty="0"/>
              <a:t>Internal granuloma,</a:t>
            </a:r>
          </a:p>
          <a:p>
            <a:pPr marL="0" indent="0">
              <a:lnSpc>
                <a:spcPct val="120000"/>
              </a:lnSpc>
              <a:buNone/>
            </a:pPr>
            <a:endParaRPr lang="en-US" sz="200" dirty="0"/>
          </a:p>
          <a:p>
            <a:pPr>
              <a:lnSpc>
                <a:spcPct val="120000"/>
              </a:lnSpc>
              <a:buFont typeface="Wingdings" pitchFamily="2" charset="2"/>
              <a:buChar char="v"/>
            </a:pPr>
            <a:r>
              <a:rPr lang="en-US" dirty="0" err="1"/>
              <a:t>Odontoclastoma</a:t>
            </a:r>
            <a:r>
              <a:rPr lang="en-US" dirty="0"/>
              <a:t>,</a:t>
            </a:r>
          </a:p>
          <a:p>
            <a:pPr marL="0" indent="0">
              <a:lnSpc>
                <a:spcPct val="120000"/>
              </a:lnSpc>
              <a:buNone/>
            </a:pPr>
            <a:endParaRPr lang="en-US" sz="200" dirty="0"/>
          </a:p>
          <a:p>
            <a:pPr>
              <a:lnSpc>
                <a:spcPct val="120000"/>
              </a:lnSpc>
              <a:buFont typeface="Wingdings" pitchFamily="2" charset="2"/>
              <a:buChar char="v"/>
            </a:pPr>
            <a:r>
              <a:rPr lang="en-US" dirty="0"/>
              <a:t>Pink tooth of mummery</a:t>
            </a:r>
          </a:p>
          <a:p>
            <a:pPr>
              <a:buNone/>
            </a:pPr>
            <a:endParaRPr lang="en-US" dirty="0"/>
          </a:p>
          <a:p>
            <a:pPr marL="0" indent="0">
              <a:buNone/>
            </a:pPr>
            <a:endParaRPr lang="en-US" i="1" dirty="0"/>
          </a:p>
        </p:txBody>
      </p:sp>
    </p:spTree>
    <p:extLst>
      <p:ext uri="{BB962C8B-B14F-4D97-AF65-F5344CB8AC3E}">
        <p14:creationId xmlns:p14="http://schemas.microsoft.com/office/powerpoint/2010/main" val="239196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hat-is-cancer.com/gifs/etiology.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0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nvPr>
        </p:nvGraphicFramePr>
        <p:xfrm>
          <a:off x="3238500" y="224992"/>
          <a:ext cx="89916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800100" y="384601"/>
            <a:ext cx="2438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Aharoni" pitchFamily="2" charset="-79"/>
                <a:ea typeface="+mn-ea"/>
                <a:cs typeface="Aharoni" pitchFamily="2" charset="-79"/>
              </a:rPr>
              <a:t>Etiology </a:t>
            </a:r>
          </a:p>
        </p:txBody>
      </p:sp>
      <p:sp>
        <p:nvSpPr>
          <p:cNvPr id="4" name="Rectangle 3"/>
          <p:cNvSpPr/>
          <p:nvPr/>
        </p:nvSpPr>
        <p:spPr>
          <a:xfrm>
            <a:off x="381000" y="1117068"/>
            <a:ext cx="3276600" cy="461664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When the </a:t>
            </a:r>
            <a:r>
              <a:rPr kumimoji="0" lang="en-US" sz="2800" b="0" i="0" u="none" strike="noStrike" kern="1200" cap="none" spc="0" normalizeH="0" baseline="0" noProof="0" dirty="0" err="1">
                <a:ln>
                  <a:noFill/>
                </a:ln>
                <a:solidFill>
                  <a:srgbClr val="FFFF00"/>
                </a:solidFill>
                <a:effectLst/>
                <a:uLnTx/>
                <a:uFillTx/>
                <a:latin typeface="Calibri"/>
                <a:ea typeface="+mn-ea"/>
                <a:cs typeface="+mn-cs"/>
              </a:rPr>
              <a:t>odontoblastic</a:t>
            </a:r>
            <a:r>
              <a:rPr kumimoji="0" lang="en-US" sz="2800" b="0" i="0" u="none" strike="noStrike" kern="1200" cap="none" spc="0" normalizeH="0" baseline="0" noProof="0" dirty="0">
                <a:ln>
                  <a:noFill/>
                </a:ln>
                <a:solidFill>
                  <a:srgbClr val="FFFF00"/>
                </a:solidFill>
                <a:effectLst/>
                <a:uLnTx/>
                <a:uFillTx/>
                <a:latin typeface="Calibri"/>
                <a:ea typeface="+mn-ea"/>
                <a:cs typeface="+mn-cs"/>
              </a:rPr>
              <a:t> layer and </a:t>
            </a:r>
            <a:r>
              <a:rPr kumimoji="0" lang="en-US" sz="2800" b="0" i="0" u="none" strike="noStrike" kern="1200" cap="none" spc="0" normalizeH="0" baseline="0" noProof="0" dirty="0" err="1">
                <a:ln>
                  <a:noFill/>
                </a:ln>
                <a:solidFill>
                  <a:srgbClr val="FFFF00"/>
                </a:solidFill>
                <a:effectLst/>
                <a:uLnTx/>
                <a:uFillTx/>
                <a:latin typeface="Calibri"/>
                <a:ea typeface="+mn-ea"/>
                <a:cs typeface="+mn-cs"/>
              </a:rPr>
              <a:t>predentin</a:t>
            </a:r>
            <a:r>
              <a:rPr kumimoji="0" lang="en-US" sz="2800" b="0" i="0" u="none" strike="noStrike" kern="1200" cap="none" spc="0" normalizeH="0" baseline="0" noProof="0" dirty="0">
                <a:ln>
                  <a:noFill/>
                </a:ln>
                <a:solidFill>
                  <a:srgbClr val="FFFF00"/>
                </a:solidFill>
                <a:effectLst/>
                <a:uLnTx/>
                <a:uFillTx/>
                <a:latin typeface="Calibri"/>
                <a:ea typeface="+mn-ea"/>
                <a:cs typeface="+mn-cs"/>
              </a:rPr>
              <a:t> are lost or altered due to trauma. Most common cause being luxation injuries.</a:t>
            </a:r>
          </a:p>
        </p:txBody>
      </p:sp>
    </p:spTree>
    <p:extLst>
      <p:ext uri="{BB962C8B-B14F-4D97-AF65-F5344CB8AC3E}">
        <p14:creationId xmlns:p14="http://schemas.microsoft.com/office/powerpoint/2010/main" val="254524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p>
        </p:txBody>
      </p:sp>
      <p:graphicFrame>
        <p:nvGraphicFramePr>
          <p:cNvPr id="4" name="Content Placeholder 3"/>
          <p:cNvGraphicFramePr>
            <a:graphicFrameLocks noGrp="1"/>
          </p:cNvGraphicFramePr>
          <p:nvPr>
            <p:ph idx="1"/>
          </p:nvPr>
        </p:nvGraphicFramePr>
        <p:xfrm>
          <a:off x="304800" y="1143000"/>
          <a:ext cx="11353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30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457200"/>
            <a:ext cx="5638800" cy="6019800"/>
          </a:xfrm>
        </p:spPr>
        <p:txBody>
          <a:bodyPr>
            <a:normAutofit fontScale="85000" lnSpcReduction="20000"/>
          </a:bodyPr>
          <a:lstStyle/>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Introduction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Definition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History </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Classifications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Mechanism of resorption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Systemic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Local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systemic causes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local </a:t>
            </a:r>
            <a:r>
              <a:rPr lang="en-US" b="1" dirty="0"/>
              <a:t>causes</a:t>
            </a:r>
          </a:p>
        </p:txBody>
      </p:sp>
      <p:sp>
        <p:nvSpPr>
          <p:cNvPr id="6" name="TextBox 5"/>
          <p:cNvSpPr txBox="1"/>
          <p:nvPr/>
        </p:nvSpPr>
        <p:spPr>
          <a:xfrm>
            <a:off x="6324600" y="45720"/>
            <a:ext cx="3810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CONTENTS </a:t>
            </a:r>
          </a:p>
        </p:txBody>
      </p:sp>
      <p:sp>
        <p:nvSpPr>
          <p:cNvPr id="3" name="Rectangle 2"/>
          <p:cNvSpPr/>
          <p:nvPr/>
        </p:nvSpPr>
        <p:spPr>
          <a:xfrm>
            <a:off x="6972300" y="1295400"/>
            <a:ext cx="4953000" cy="3970318"/>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Problems in working length determination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Role of </a:t>
            </a:r>
            <a:r>
              <a:rPr kumimoji="0" lang="en-US" sz="2400" b="0" i="0" u="none" strike="noStrike" kern="1200" cap="none" spc="0" normalizeH="0" baseline="0" noProof="0" dirty="0" err="1">
                <a:ln>
                  <a:noFill/>
                </a:ln>
                <a:solidFill>
                  <a:srgbClr val="44546A"/>
                </a:solidFill>
                <a:effectLst/>
                <a:uLnTx/>
                <a:uFillTx/>
                <a:latin typeface="Aharoni" panose="02010803020104030203" pitchFamily="2" charset="-79"/>
                <a:ea typeface="+mn-ea"/>
                <a:cs typeface="Aharoni" panose="02010803020104030203" pitchFamily="2" charset="-79"/>
              </a:rPr>
              <a:t>emdogain</a:t>
            </a:r>
            <a:endPar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Periodontal regeneration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Repair of resorption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Conclusion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4546A"/>
                </a:solidFill>
                <a:effectLst/>
                <a:uLnTx/>
                <a:uFillTx/>
                <a:latin typeface="Aharoni" panose="02010803020104030203" pitchFamily="2" charset="-79"/>
                <a:ea typeface="+mn-ea"/>
                <a:cs typeface="Aharoni" panose="02010803020104030203" pitchFamily="2" charset="-79"/>
              </a:rPr>
              <a:t>References </a:t>
            </a:r>
          </a:p>
        </p:txBody>
      </p:sp>
    </p:spTree>
    <p:extLst>
      <p:ext uri="{BB962C8B-B14F-4D97-AF65-F5344CB8AC3E}">
        <p14:creationId xmlns:p14="http://schemas.microsoft.com/office/powerpoint/2010/main" val="22757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p>
        </p:txBody>
      </p:sp>
      <p:graphicFrame>
        <p:nvGraphicFramePr>
          <p:cNvPr id="4" name="Content Placeholder 3"/>
          <p:cNvGraphicFramePr>
            <a:graphicFrameLocks noGrp="1"/>
          </p:cNvGraphicFramePr>
          <p:nvPr>
            <p:ph idx="1"/>
          </p:nvPr>
        </p:nvGraphicFramePr>
        <p:xfrm>
          <a:off x="685800" y="1417638"/>
          <a:ext cx="110490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189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035F8C54-BD8F-6AE2-626F-F7A627B18BC2}"/>
              </a:ext>
            </a:extLst>
          </p:cNvPr>
          <p:cNvSpPr txBox="1"/>
          <p:nvPr/>
        </p:nvSpPr>
        <p:spPr>
          <a:xfrm>
            <a:off x="1376517" y="2370408"/>
            <a:ext cx="6213986" cy="211718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Tooth resorption is a perplexing problem for all dental practitioners. The etiologic factors are vague, diagnoses are educated guesses, and often the chosen treatment does not prevent the rapid disappearance of the calcified dental tissues.</a:t>
            </a:r>
          </a:p>
        </p:txBody>
      </p:sp>
    </p:spTree>
    <p:extLst>
      <p:ext uri="{BB962C8B-B14F-4D97-AF65-F5344CB8AC3E}">
        <p14:creationId xmlns:p14="http://schemas.microsoft.com/office/powerpoint/2010/main" val="122151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p:cNvSpPr txBox="1"/>
          <p:nvPr/>
        </p:nvSpPr>
        <p:spPr>
          <a:xfrm>
            <a:off x="1204685" y="2902857"/>
            <a:ext cx="9231085"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Write a short note on repair of resorption.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Short note on idiopathic resorption.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Short note on internal inflammatory resorption.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Write in brief classification of resorption.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533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105"/>
            <a:ext cx="12192000" cy="6891867"/>
          </a:xfrm>
          <a:prstGeom prst="rect">
            <a:avLst/>
          </a:prstGeom>
        </p:spPr>
      </p:pic>
      <p:sp>
        <p:nvSpPr>
          <p:cNvPr id="2" name="Title 1"/>
          <p:cNvSpPr>
            <a:spLocks noGrp="1"/>
          </p:cNvSpPr>
          <p:nvPr>
            <p:ph type="title"/>
          </p:nvPr>
        </p:nvSpPr>
        <p:spPr>
          <a:xfrm>
            <a:off x="5486400" y="1752600"/>
            <a:ext cx="4927600" cy="914400"/>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C00000"/>
                </a:solidFill>
                <a:effectLst>
                  <a:outerShdw blurRad="38100" dist="38100" dir="2700000" algn="tl">
                    <a:srgbClr val="000000">
                      <a:alpha val="43137"/>
                    </a:srgbClr>
                  </a:outerShdw>
                </a:effectLst>
              </a:rPr>
              <a:t>REFERENCES</a:t>
            </a:r>
          </a:p>
        </p:txBody>
      </p:sp>
    </p:spTree>
    <p:extLst>
      <p:ext uri="{BB962C8B-B14F-4D97-AF65-F5344CB8AC3E}">
        <p14:creationId xmlns:p14="http://schemas.microsoft.com/office/powerpoint/2010/main" val="70652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506200" cy="6248400"/>
          </a:xfrm>
        </p:spPr>
        <p:txBody>
          <a:bodyPr>
            <a:normAutofit fontScale="62500" lnSpcReduction="20000"/>
          </a:bodyPr>
          <a:lstStyle/>
          <a:p>
            <a:pPr lvl="0">
              <a:lnSpc>
                <a:spcPct val="200000"/>
              </a:lnSpc>
            </a:pPr>
            <a:r>
              <a:rPr lang="en-US" dirty="0">
                <a:solidFill>
                  <a:schemeClr val="tx1"/>
                </a:solidFill>
                <a:latin typeface="Andalus" panose="02020603050405020304" pitchFamily="18" charset="-78"/>
                <a:cs typeface="Andalus" panose="02020603050405020304" pitchFamily="18" charset="-78"/>
              </a:rPr>
              <a:t>Martin Trope, Noah </a:t>
            </a:r>
            <a:r>
              <a:rPr lang="en-US" dirty="0" err="1">
                <a:solidFill>
                  <a:schemeClr val="tx1"/>
                </a:solidFill>
                <a:latin typeface="Andalus" panose="02020603050405020304" pitchFamily="18" charset="-78"/>
                <a:cs typeface="Andalus" panose="02020603050405020304" pitchFamily="18" charset="-78"/>
              </a:rPr>
              <a:t>Chivian</a:t>
            </a:r>
            <a:r>
              <a:rPr lang="en-US" dirty="0">
                <a:solidFill>
                  <a:schemeClr val="tx1"/>
                </a:solidFill>
                <a:latin typeface="Andalus" panose="02020603050405020304" pitchFamily="18" charset="-78"/>
                <a:cs typeface="Andalus" panose="02020603050405020304" pitchFamily="18" charset="-78"/>
              </a:rPr>
              <a:t> ; Root Resorption : Pathways of Pulp Cohen and Burns, 6</a:t>
            </a:r>
            <a:r>
              <a:rPr lang="en-US" baseline="30000" dirty="0">
                <a:solidFill>
                  <a:schemeClr val="tx1"/>
                </a:solidFill>
                <a:latin typeface="Andalus" panose="02020603050405020304" pitchFamily="18" charset="-78"/>
                <a:cs typeface="Andalus" panose="02020603050405020304" pitchFamily="18" charset="-78"/>
              </a:rPr>
              <a:t>th</a:t>
            </a:r>
            <a:r>
              <a:rPr lang="en-US" dirty="0">
                <a:solidFill>
                  <a:schemeClr val="tx1"/>
                </a:solidFill>
                <a:latin typeface="Andalus" panose="02020603050405020304" pitchFamily="18" charset="-78"/>
                <a:cs typeface="Andalus" panose="02020603050405020304" pitchFamily="18" charset="-78"/>
              </a:rPr>
              <a:t> Edition. </a:t>
            </a:r>
          </a:p>
          <a:p>
            <a:pPr lvl="0">
              <a:lnSpc>
                <a:spcPct val="200000"/>
              </a:lnSpc>
            </a:pPr>
            <a:r>
              <a:rPr lang="en-US" dirty="0">
                <a:solidFill>
                  <a:schemeClr val="tx1"/>
                </a:solidFill>
                <a:latin typeface="Andalus" panose="02020603050405020304" pitchFamily="18" charset="-78"/>
                <a:cs typeface="Andalus" panose="02020603050405020304" pitchFamily="18" charset="-78"/>
              </a:rPr>
              <a:t>Fuss Z, </a:t>
            </a:r>
            <a:r>
              <a:rPr lang="en-US" dirty="0" err="1">
                <a:solidFill>
                  <a:schemeClr val="tx1"/>
                </a:solidFill>
                <a:latin typeface="Andalus" panose="02020603050405020304" pitchFamily="18" charset="-78"/>
                <a:cs typeface="Andalus" panose="02020603050405020304" pitchFamily="18" charset="-78"/>
              </a:rPr>
              <a:t>Tsesis</a:t>
            </a:r>
            <a:r>
              <a:rPr lang="en-US" dirty="0">
                <a:solidFill>
                  <a:schemeClr val="tx1"/>
                </a:solidFill>
                <a:latin typeface="Andalus" panose="02020603050405020304" pitchFamily="18" charset="-78"/>
                <a:cs typeface="Andalus" panose="02020603050405020304" pitchFamily="18" charset="-78"/>
              </a:rPr>
              <a:t> I, Lin S. : Root resorption – diagnosis, classification and treatment choices based on stimulation factors.  Dent </a:t>
            </a:r>
            <a:r>
              <a:rPr lang="en-US" dirty="0" err="1">
                <a:solidFill>
                  <a:schemeClr val="tx1"/>
                </a:solidFill>
                <a:latin typeface="Andalus" panose="02020603050405020304" pitchFamily="18" charset="-78"/>
                <a:cs typeface="Andalus" panose="02020603050405020304" pitchFamily="18" charset="-78"/>
              </a:rPr>
              <a:t>Traumatol</a:t>
            </a:r>
            <a:r>
              <a:rPr lang="en-US" dirty="0">
                <a:solidFill>
                  <a:schemeClr val="tx1"/>
                </a:solidFill>
                <a:latin typeface="Andalus" panose="02020603050405020304" pitchFamily="18" charset="-78"/>
                <a:cs typeface="Andalus" panose="02020603050405020304" pitchFamily="18" charset="-78"/>
              </a:rPr>
              <a:t> 2003:19:175-182. </a:t>
            </a:r>
          </a:p>
          <a:p>
            <a:pPr lvl="0">
              <a:lnSpc>
                <a:spcPct val="200000"/>
              </a:lnSpc>
            </a:pPr>
            <a:r>
              <a:rPr lang="en-US" dirty="0">
                <a:solidFill>
                  <a:schemeClr val="tx1"/>
                </a:solidFill>
                <a:latin typeface="Andalus" panose="02020603050405020304" pitchFamily="18" charset="-78"/>
                <a:cs typeface="Andalus" panose="02020603050405020304" pitchFamily="18" charset="-78"/>
              </a:rPr>
              <a:t>M. </a:t>
            </a:r>
            <a:r>
              <a:rPr lang="en-US" dirty="0" err="1">
                <a:solidFill>
                  <a:schemeClr val="tx1"/>
                </a:solidFill>
                <a:latin typeface="Andalus" panose="02020603050405020304" pitchFamily="18" charset="-78"/>
                <a:cs typeface="Andalus" panose="02020603050405020304" pitchFamily="18" charset="-78"/>
              </a:rPr>
              <a:t>Laux</a:t>
            </a:r>
            <a:r>
              <a:rPr lang="en-US" dirty="0">
                <a:solidFill>
                  <a:schemeClr val="tx1"/>
                </a:solidFill>
                <a:latin typeface="Andalus" panose="02020603050405020304" pitchFamily="18" charset="-78"/>
                <a:cs typeface="Andalus" panose="02020603050405020304" pitchFamily="18" charset="-78"/>
              </a:rPr>
              <a:t>, P.V. Abbott, G. </a:t>
            </a:r>
            <a:r>
              <a:rPr lang="en-US" dirty="0" err="1">
                <a:solidFill>
                  <a:schemeClr val="tx1"/>
                </a:solidFill>
                <a:latin typeface="Andalus" panose="02020603050405020304" pitchFamily="18" charset="-78"/>
                <a:cs typeface="Andalus" panose="02020603050405020304" pitchFamily="18" charset="-78"/>
              </a:rPr>
              <a:t>Pajarola</a:t>
            </a:r>
            <a:r>
              <a:rPr lang="en-US" dirty="0">
                <a:solidFill>
                  <a:schemeClr val="tx1"/>
                </a:solidFill>
                <a:latin typeface="Andalus" panose="02020603050405020304" pitchFamily="18" charset="-78"/>
                <a:cs typeface="Andalus" panose="02020603050405020304" pitchFamily="18" charset="-78"/>
              </a:rPr>
              <a:t> and P.N.R. Nair : Apical inflammatory root resorption : a correlative radiographic and histological assessment : International Endodontic Journal , 33, 483-493, 2000.</a:t>
            </a:r>
          </a:p>
          <a:p>
            <a:pPr lvl="0">
              <a:lnSpc>
                <a:spcPct val="200000"/>
              </a:lnSpc>
            </a:pPr>
            <a:r>
              <a:rPr lang="en-US" dirty="0">
                <a:solidFill>
                  <a:schemeClr val="tx1"/>
                </a:solidFill>
                <a:latin typeface="Andalus" panose="02020603050405020304" pitchFamily="18" charset="-78"/>
                <a:cs typeface="Andalus" panose="02020603050405020304" pitchFamily="18" charset="-78"/>
              </a:rPr>
              <a:t>Ne RP, Witherspoon DE, </a:t>
            </a:r>
            <a:r>
              <a:rPr lang="en-US" dirty="0" err="1">
                <a:solidFill>
                  <a:schemeClr val="tx1"/>
                </a:solidFill>
                <a:latin typeface="Andalus" panose="02020603050405020304" pitchFamily="18" charset="-78"/>
                <a:cs typeface="Andalus" panose="02020603050405020304" pitchFamily="18" charset="-78"/>
              </a:rPr>
              <a:t>Glutman</a:t>
            </a:r>
            <a:r>
              <a:rPr lang="en-US" dirty="0">
                <a:solidFill>
                  <a:schemeClr val="tx1"/>
                </a:solidFill>
                <a:latin typeface="Andalus" panose="02020603050405020304" pitchFamily="18" charset="-78"/>
                <a:cs typeface="Andalus" panose="02020603050405020304" pitchFamily="18" charset="-78"/>
              </a:rPr>
              <a:t> JL: Tooth resorption.  Quintessence Int. 30:9-25, 1999. </a:t>
            </a:r>
          </a:p>
          <a:p>
            <a:pPr lvl="0">
              <a:lnSpc>
                <a:spcPct val="200000"/>
              </a:lnSpc>
            </a:pPr>
            <a:r>
              <a:rPr lang="en-US" dirty="0">
                <a:solidFill>
                  <a:schemeClr val="tx1"/>
                </a:solidFill>
                <a:latin typeface="Andalus" panose="02020603050405020304" pitchFamily="18" charset="-78"/>
                <a:cs typeface="Andalus" panose="02020603050405020304" pitchFamily="18" charset="-78"/>
              </a:rPr>
              <a:t>J.O. </a:t>
            </a:r>
            <a:r>
              <a:rPr lang="en-US" dirty="0" err="1">
                <a:solidFill>
                  <a:schemeClr val="tx1"/>
                </a:solidFill>
                <a:latin typeface="Andalus" panose="02020603050405020304" pitchFamily="18" charset="-78"/>
                <a:cs typeface="Andalus" panose="02020603050405020304" pitchFamily="18" charset="-78"/>
              </a:rPr>
              <a:t>Andreasen</a:t>
            </a:r>
            <a:r>
              <a:rPr lang="en-US" dirty="0">
                <a:solidFill>
                  <a:schemeClr val="tx1"/>
                </a:solidFill>
                <a:latin typeface="Andalus" panose="02020603050405020304" pitchFamily="18" charset="-78"/>
                <a:cs typeface="Andalus" panose="02020603050405020304" pitchFamily="18" charset="-78"/>
              </a:rPr>
              <a:t> : Response of oral tissues to trauma.   M. </a:t>
            </a:r>
            <a:r>
              <a:rPr lang="en-US" dirty="0" err="1">
                <a:solidFill>
                  <a:schemeClr val="tx1"/>
                </a:solidFill>
                <a:latin typeface="Andalus" panose="02020603050405020304" pitchFamily="18" charset="-78"/>
                <a:cs typeface="Andalus" panose="02020603050405020304" pitchFamily="18" charset="-78"/>
              </a:rPr>
              <a:t>Torabinejad</a:t>
            </a:r>
            <a:r>
              <a:rPr lang="en-US" dirty="0">
                <a:solidFill>
                  <a:schemeClr val="tx1"/>
                </a:solidFill>
                <a:latin typeface="Andalus" panose="02020603050405020304" pitchFamily="18" charset="-78"/>
                <a:cs typeface="Andalus" panose="02020603050405020304" pitchFamily="18" charset="-78"/>
              </a:rPr>
              <a:t> and R.D. </a:t>
            </a:r>
            <a:r>
              <a:rPr lang="en-US" dirty="0" err="1">
                <a:solidFill>
                  <a:schemeClr val="tx1"/>
                </a:solidFill>
                <a:latin typeface="Andalus" panose="02020603050405020304" pitchFamily="18" charset="-78"/>
                <a:cs typeface="Andalus" panose="02020603050405020304" pitchFamily="18" charset="-78"/>
              </a:rPr>
              <a:t>Finkelman</a:t>
            </a:r>
            <a:r>
              <a:rPr lang="en-US" dirty="0">
                <a:solidFill>
                  <a:schemeClr val="tx1"/>
                </a:solidFill>
                <a:latin typeface="Andalus" panose="02020603050405020304" pitchFamily="18" charset="-78"/>
                <a:cs typeface="Andalus" panose="02020603050405020304" pitchFamily="18" charset="-78"/>
              </a:rPr>
              <a:t>, inflammation and mediators of hard tissue resorption.</a:t>
            </a:r>
          </a:p>
        </p:txBody>
      </p:sp>
    </p:spTree>
    <p:extLst>
      <p:ext uri="{BB962C8B-B14F-4D97-AF65-F5344CB8AC3E}">
        <p14:creationId xmlns:p14="http://schemas.microsoft.com/office/powerpoint/2010/main" val="351244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0.tqn.com/d/jobsearch/1/7/z/M/formalthankyo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200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5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3733800" cy="691342"/>
          </a:xfrm>
        </p:spPr>
        <p:txBody>
          <a:bodyPr>
            <a:normAutofit fontScale="90000"/>
          </a:bodyPr>
          <a:lstStyle/>
          <a:p>
            <a:r>
              <a:rPr lang="en-US" b="1" u="sng" dirty="0"/>
              <a:t>Nomenclature</a:t>
            </a:r>
            <a:endParaRPr lang="en-US" u="sng" dirty="0"/>
          </a:p>
        </p:txBody>
      </p:sp>
      <p:sp>
        <p:nvSpPr>
          <p:cNvPr id="3" name="Content Placeholder 2"/>
          <p:cNvSpPr>
            <a:spLocks noGrp="1"/>
          </p:cNvSpPr>
          <p:nvPr>
            <p:ph idx="1"/>
          </p:nvPr>
        </p:nvSpPr>
        <p:spPr>
          <a:xfrm>
            <a:off x="533400" y="685800"/>
            <a:ext cx="8229600" cy="5867400"/>
          </a:xfrm>
        </p:spPr>
        <p:txBody>
          <a:bodyPr>
            <a:normAutofit fontScale="70000" lnSpcReduction="20000"/>
          </a:bodyPr>
          <a:lstStyle/>
          <a:p>
            <a:pPr marL="0" indent="0">
              <a:buNone/>
            </a:pPr>
            <a:r>
              <a:rPr lang="en-US" dirty="0"/>
              <a:t> </a:t>
            </a:r>
          </a:p>
          <a:p>
            <a:pPr lvl="1"/>
            <a:r>
              <a:rPr lang="en-US" dirty="0" err="1"/>
              <a:t>Odontoclastoma</a:t>
            </a:r>
            <a:r>
              <a:rPr lang="en-US" dirty="0"/>
              <a:t> (Fish,1941)                                      </a:t>
            </a:r>
          </a:p>
          <a:p>
            <a:pPr lvl="1"/>
            <a:r>
              <a:rPr lang="en-US" dirty="0"/>
              <a:t>Idiopathic external resorption (Wade,1960)              </a:t>
            </a:r>
          </a:p>
          <a:p>
            <a:pPr lvl="1"/>
            <a:r>
              <a:rPr lang="en-US" dirty="0"/>
              <a:t>Fibrous dysplasia of tooth (Wade,1960)                            </a:t>
            </a:r>
          </a:p>
          <a:p>
            <a:pPr lvl="1"/>
            <a:r>
              <a:rPr lang="en-US" dirty="0"/>
              <a:t>Peripheral cervical resorption (Southam,1967)                     </a:t>
            </a:r>
          </a:p>
          <a:p>
            <a:pPr lvl="1"/>
            <a:r>
              <a:rPr lang="en-US" dirty="0"/>
              <a:t>Cervical external resorption (</a:t>
            </a:r>
            <a:r>
              <a:rPr lang="en-US" dirty="0" err="1"/>
              <a:t>Makkes</a:t>
            </a:r>
            <a:r>
              <a:rPr lang="en-US" dirty="0"/>
              <a:t>, Velsen,1975)                        </a:t>
            </a:r>
          </a:p>
          <a:p>
            <a:pPr lvl="1"/>
            <a:r>
              <a:rPr lang="en-US" dirty="0"/>
              <a:t>External-internal resorption (Frank,1975)                    </a:t>
            </a:r>
          </a:p>
          <a:p>
            <a:pPr lvl="1"/>
            <a:r>
              <a:rPr lang="en-US" dirty="0" err="1"/>
              <a:t>Extracanal</a:t>
            </a:r>
            <a:r>
              <a:rPr lang="en-US" dirty="0"/>
              <a:t> invasive resorption (Frank,1981)                   </a:t>
            </a:r>
          </a:p>
          <a:p>
            <a:pPr lvl="1"/>
            <a:r>
              <a:rPr lang="en-US" dirty="0"/>
              <a:t>Late external resorption (</a:t>
            </a:r>
            <a:r>
              <a:rPr lang="en-US" dirty="0" err="1"/>
              <a:t>Cvek</a:t>
            </a:r>
            <a:r>
              <a:rPr lang="en-US" dirty="0"/>
              <a:t>, 1981)                           </a:t>
            </a:r>
          </a:p>
          <a:p>
            <a:pPr lvl="1"/>
            <a:r>
              <a:rPr lang="en-US" dirty="0"/>
              <a:t>Cervical resorption (Tronstad,1988)                                 </a:t>
            </a:r>
          </a:p>
          <a:p>
            <a:pPr lvl="1"/>
            <a:r>
              <a:rPr lang="en-US" dirty="0"/>
              <a:t>Peripheral inflammatory root resorption (Gold,Hasselgren,1992)       </a:t>
            </a:r>
          </a:p>
          <a:p>
            <a:pPr lvl="1"/>
            <a:r>
              <a:rPr lang="en-US" dirty="0"/>
              <a:t>Invasive resorption (Bakland,1992)</a:t>
            </a:r>
          </a:p>
          <a:p>
            <a:pPr lvl="1"/>
            <a:r>
              <a:rPr lang="en-US" dirty="0"/>
              <a:t>Progressive </a:t>
            </a:r>
            <a:r>
              <a:rPr lang="en-US" dirty="0" err="1"/>
              <a:t>intradental</a:t>
            </a:r>
            <a:r>
              <a:rPr lang="en-US" dirty="0"/>
              <a:t> resorption (Lepp,1969)        </a:t>
            </a:r>
          </a:p>
          <a:p>
            <a:pPr lvl="1"/>
            <a:r>
              <a:rPr lang="en-US" dirty="0"/>
              <a:t>Burrowing resorption (Barclay,1993)</a:t>
            </a:r>
          </a:p>
          <a:p>
            <a:pPr lvl="1"/>
            <a:r>
              <a:rPr lang="en-US" dirty="0"/>
              <a:t>Pseudo pink spot</a:t>
            </a:r>
          </a:p>
          <a:p>
            <a:pPr lvl="1"/>
            <a:r>
              <a:rPr lang="en-US" dirty="0"/>
              <a:t>Resorption extra </a:t>
            </a:r>
            <a:r>
              <a:rPr lang="en-US" dirty="0" err="1"/>
              <a:t>camerale</a:t>
            </a:r>
            <a:endParaRPr lang="en-US" dirty="0"/>
          </a:p>
          <a:p>
            <a:pPr lvl="1"/>
            <a:r>
              <a:rPr lang="en-US" dirty="0"/>
              <a:t>Invasive cervical resorption (Heithersay,1999)       </a:t>
            </a:r>
          </a:p>
          <a:p>
            <a:pPr lvl="1"/>
            <a:r>
              <a:rPr lang="en-US" dirty="0" err="1"/>
              <a:t>Subepithelial</a:t>
            </a:r>
            <a:r>
              <a:rPr lang="en-US" dirty="0"/>
              <a:t> external root resorption (Trope,2002)</a:t>
            </a:r>
          </a:p>
          <a:p>
            <a:pPr lvl="1"/>
            <a:r>
              <a:rPr lang="en-US" dirty="0"/>
              <a:t>Periodontal infection root resorption (Fuss et al,2003)          </a:t>
            </a:r>
          </a:p>
          <a:p>
            <a:pPr marL="0" indent="0">
              <a:buNone/>
            </a:pPr>
            <a:endParaRPr lang="en-US" dirty="0"/>
          </a:p>
        </p:txBody>
      </p:sp>
    </p:spTree>
    <p:extLst>
      <p:ext uri="{BB962C8B-B14F-4D97-AF65-F5344CB8AC3E}">
        <p14:creationId xmlns:p14="http://schemas.microsoft.com/office/powerpoint/2010/main" val="332804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2514600" cy="715962"/>
          </a:xfrm>
        </p:spPr>
        <p:txBody>
          <a:bodyPr>
            <a:normAutofit fontScale="90000"/>
          </a:bodyPr>
          <a:lstStyle/>
          <a:p>
            <a:r>
              <a:rPr lang="en-US" u="sng" dirty="0"/>
              <a:t>Features </a:t>
            </a:r>
          </a:p>
        </p:txBody>
      </p:sp>
      <p:sp>
        <p:nvSpPr>
          <p:cNvPr id="3" name="Content Placeholder 2"/>
          <p:cNvSpPr>
            <a:spLocks noGrp="1"/>
          </p:cNvSpPr>
          <p:nvPr>
            <p:ph idx="1"/>
          </p:nvPr>
        </p:nvSpPr>
        <p:spPr>
          <a:xfrm>
            <a:off x="1371600" y="1219200"/>
            <a:ext cx="10439400" cy="49530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nSpc>
                <a:spcPct val="160000"/>
              </a:lnSpc>
            </a:pPr>
            <a:r>
              <a:rPr lang="en-US" dirty="0"/>
              <a:t>Characterized by invasion of the root by </a:t>
            </a:r>
            <a:r>
              <a:rPr lang="en-US" dirty="0" err="1"/>
              <a:t>fibrovascular</a:t>
            </a:r>
            <a:r>
              <a:rPr lang="en-US" dirty="0"/>
              <a:t> tissue derived from PDL. </a:t>
            </a:r>
          </a:p>
          <a:p>
            <a:pPr>
              <a:lnSpc>
                <a:spcPct val="160000"/>
              </a:lnSpc>
            </a:pPr>
            <a:r>
              <a:rPr lang="en-US" dirty="0"/>
              <a:t>Often aggressively destructive</a:t>
            </a:r>
          </a:p>
          <a:p>
            <a:pPr>
              <a:lnSpc>
                <a:spcPct val="160000"/>
              </a:lnSpc>
            </a:pPr>
            <a:r>
              <a:rPr lang="en-US" dirty="0"/>
              <a:t>Resorption surrounds the root canal without invading the pulp.</a:t>
            </a:r>
          </a:p>
          <a:p>
            <a:pPr>
              <a:lnSpc>
                <a:spcPct val="160000"/>
              </a:lnSpc>
            </a:pPr>
            <a:r>
              <a:rPr lang="en-US" dirty="0"/>
              <a:t> Most often referred to as “cervical root resorption” as it occurs immediately below the epithelial attachment of the tooth usually but not exclusively in the cervical area of the tooth.</a:t>
            </a:r>
          </a:p>
          <a:p>
            <a:pPr marL="0" indent="0">
              <a:lnSpc>
                <a:spcPct val="160000"/>
              </a:lnSpc>
              <a:buNone/>
            </a:pPr>
            <a:endParaRPr lang="en-US" dirty="0"/>
          </a:p>
          <a:p>
            <a:pPr>
              <a:lnSpc>
                <a:spcPct val="160000"/>
              </a:lnSpc>
            </a:pPr>
            <a:endParaRPr lang="en-US" dirty="0"/>
          </a:p>
          <a:p>
            <a:pPr>
              <a:lnSpc>
                <a:spcPct val="160000"/>
              </a:lnSpc>
            </a:pPr>
            <a:endParaRPr lang="en-US" dirty="0"/>
          </a:p>
        </p:txBody>
      </p:sp>
    </p:spTree>
    <p:extLst>
      <p:ext uri="{BB962C8B-B14F-4D97-AF65-F5344CB8AC3E}">
        <p14:creationId xmlns:p14="http://schemas.microsoft.com/office/powerpoint/2010/main" val="21267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9677400" cy="635822"/>
          </a:xfrm>
        </p:spPr>
        <p:txBody>
          <a:bodyPr>
            <a:normAutofit fontScale="90000"/>
          </a:bodyPr>
          <a:lstStyle/>
          <a:p>
            <a:r>
              <a:rPr lang="en-US" b="1" u="sng" dirty="0"/>
              <a:t>Classification</a:t>
            </a:r>
            <a:endParaRPr lang="en-US" u="sng" dirty="0"/>
          </a:p>
        </p:txBody>
      </p:sp>
      <p:pic>
        <p:nvPicPr>
          <p:cNvPr id="2050" name="Picture 43" descr="franks classification"/>
          <p:cNvPicPr>
            <a:picLocks noChangeAspect="1" noChangeArrowheads="1"/>
          </p:cNvPicPr>
          <p:nvPr/>
        </p:nvPicPr>
        <p:blipFill>
          <a:blip r:embed="rId2">
            <a:extLst>
              <a:ext uri="{28A0092B-C50C-407E-A947-70E740481C1C}">
                <a14:useLocalDpi xmlns:a14="http://schemas.microsoft.com/office/drawing/2010/main" val="0"/>
              </a:ext>
            </a:extLst>
          </a:blip>
          <a:srcRect l="50050" t="967" r="7919" b="58000"/>
          <a:stretch>
            <a:fillRect/>
          </a:stretch>
        </p:blipFill>
        <p:spPr bwMode="auto">
          <a:xfrm>
            <a:off x="762001" y="910461"/>
            <a:ext cx="3898062" cy="39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990600" y="4904512"/>
            <a:ext cx="2666999" cy="914397"/>
          </a:xfrm>
          <a:prstGeom prst="rect">
            <a:avLst/>
          </a:prstGeom>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Most frequent form</a:t>
            </a:r>
            <a:endParaRPr kumimoji="0" lang="en-US" sz="4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052" name="Picture 42" descr="franks classification"/>
          <p:cNvPicPr>
            <a:picLocks noChangeAspect="1" noChangeArrowheads="1"/>
          </p:cNvPicPr>
          <p:nvPr/>
        </p:nvPicPr>
        <p:blipFill>
          <a:blip r:embed="rId2">
            <a:extLst>
              <a:ext uri="{28A0092B-C50C-407E-A947-70E740481C1C}">
                <a14:useLocalDpi xmlns:a14="http://schemas.microsoft.com/office/drawing/2010/main" val="0"/>
              </a:ext>
            </a:extLst>
          </a:blip>
          <a:srcRect l="50050" t="41072" b="18750"/>
          <a:stretch>
            <a:fillRect/>
          </a:stretch>
        </p:blipFill>
        <p:spPr bwMode="auto">
          <a:xfrm>
            <a:off x="5122439" y="1076325"/>
            <a:ext cx="5997585" cy="375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660064" y="4822830"/>
            <a:ext cx="3036136" cy="1501770"/>
          </a:xfrm>
          <a:prstGeom prst="rect">
            <a:avLst/>
          </a:pr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Difficult to determine point of  origin </a:t>
            </a:r>
            <a:r>
              <a:rPr kumimoji="0" lang="en-US" sz="24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radiographically</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endParaRPr kumimoji="0" lang="en-US" sz="4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8698665" y="4843378"/>
            <a:ext cx="2514600" cy="1200329"/>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May be related to orthodontic movement</a:t>
            </a:r>
          </a:p>
        </p:txBody>
      </p:sp>
      <p:sp>
        <p:nvSpPr>
          <p:cNvPr id="8" name="Rectangle 7"/>
          <p:cNvSpPr/>
          <p:nvPr/>
        </p:nvSpPr>
        <p:spPr>
          <a:xfrm>
            <a:off x="35676" y="43297"/>
            <a:ext cx="3505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Frank et al </a:t>
            </a:r>
          </a:p>
        </p:txBody>
      </p:sp>
    </p:spTree>
    <p:extLst>
      <p:ext uri="{BB962C8B-B14F-4D97-AF65-F5344CB8AC3E}">
        <p14:creationId xmlns:p14="http://schemas.microsoft.com/office/powerpoint/2010/main" val="278509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4810"/>
            <a:ext cx="10972800" cy="874063"/>
          </a:xfrm>
        </p:spPr>
        <p:txBody>
          <a:bodyPr>
            <a:normAutofit fontScale="90000"/>
          </a:bodyPr>
          <a:lstStyle/>
          <a:p>
            <a:r>
              <a:rPr lang="en-US" b="1" u="sng" dirty="0" err="1"/>
              <a:t>Heithersay’s</a:t>
            </a:r>
            <a:r>
              <a:rPr lang="en-US" b="1" u="sng" dirty="0"/>
              <a:t> Classification  (Based On Severity)</a:t>
            </a:r>
            <a:endParaRPr lang="en-US" u="sng" dirty="0"/>
          </a:p>
        </p:txBody>
      </p:sp>
      <p:pic>
        <p:nvPicPr>
          <p:cNvPr id="3076" name="Picture 47" descr="cervival resorption"/>
          <p:cNvPicPr>
            <a:picLocks noChangeAspect="1" noChangeArrowheads="1"/>
          </p:cNvPicPr>
          <p:nvPr/>
        </p:nvPicPr>
        <p:blipFill>
          <a:blip r:embed="rId2">
            <a:extLst>
              <a:ext uri="{28A0092B-C50C-407E-A947-70E740481C1C}">
                <a14:useLocalDpi xmlns:a14="http://schemas.microsoft.com/office/drawing/2010/main" val="0"/>
              </a:ext>
            </a:extLst>
          </a:blip>
          <a:srcRect t="481" b="51381"/>
          <a:stretch>
            <a:fillRect/>
          </a:stretch>
        </p:blipFill>
        <p:spPr bwMode="auto">
          <a:xfrm>
            <a:off x="1783080" y="1044898"/>
            <a:ext cx="3707188" cy="335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8" descr="cervival resorption"/>
          <p:cNvPicPr>
            <a:picLocks noChangeAspect="1" noChangeArrowheads="1"/>
          </p:cNvPicPr>
          <p:nvPr/>
        </p:nvPicPr>
        <p:blipFill>
          <a:blip r:embed="rId2">
            <a:extLst>
              <a:ext uri="{28A0092B-C50C-407E-A947-70E740481C1C}">
                <a14:useLocalDpi xmlns:a14="http://schemas.microsoft.com/office/drawing/2010/main" val="0"/>
              </a:ext>
            </a:extLst>
          </a:blip>
          <a:srcRect t="52213"/>
          <a:stretch>
            <a:fillRect/>
          </a:stretch>
        </p:blipFill>
        <p:spPr bwMode="auto">
          <a:xfrm>
            <a:off x="7086600" y="997240"/>
            <a:ext cx="3733800" cy="33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0080" y="4418503"/>
            <a:ext cx="228600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Small invasive resorptive lesion 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cervical area with shallow penetration into dentin</a:t>
            </a:r>
          </a:p>
        </p:txBody>
      </p:sp>
      <p:sp>
        <p:nvSpPr>
          <p:cNvPr id="4" name="Rectangle 3"/>
          <p:cNvSpPr/>
          <p:nvPr/>
        </p:nvSpPr>
        <p:spPr>
          <a:xfrm>
            <a:off x="3346160" y="4526224"/>
            <a:ext cx="2749839"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Well defined  lesion  penetrated close to the coronal pulp chamber but shows little or no extension into radicular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dentin</a:t>
            </a:r>
          </a:p>
        </p:txBody>
      </p:sp>
      <p:sp>
        <p:nvSpPr>
          <p:cNvPr id="6" name="Rectangle 5"/>
          <p:cNvSpPr/>
          <p:nvPr/>
        </p:nvSpPr>
        <p:spPr>
          <a:xfrm>
            <a:off x="6431755" y="4545274"/>
            <a:ext cx="285083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Deeper invasion of dentin by resorbing tissue, not only involving the coronal dentin but also extending at least to the coronal third of the root.</a:t>
            </a:r>
          </a:p>
        </p:txBody>
      </p:sp>
      <p:sp>
        <p:nvSpPr>
          <p:cNvPr id="7" name="Rectangle 6"/>
          <p:cNvSpPr/>
          <p:nvPr/>
        </p:nvSpPr>
        <p:spPr>
          <a:xfrm>
            <a:off x="9601674" y="4507174"/>
            <a:ext cx="234696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Large invasive resorptive process that has extended beyond the coronal third of the root canal</a:t>
            </a:r>
          </a:p>
        </p:txBody>
      </p:sp>
    </p:spTree>
    <p:extLst>
      <p:ext uri="{BB962C8B-B14F-4D97-AF65-F5344CB8AC3E}">
        <p14:creationId xmlns:p14="http://schemas.microsoft.com/office/powerpoint/2010/main" val="214619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2971800" cy="715962"/>
          </a:xfrm>
        </p:spPr>
        <p:txBody>
          <a:bodyPr>
            <a:normAutofit fontScale="90000"/>
          </a:bodyPr>
          <a:lstStyle/>
          <a:p>
            <a:r>
              <a:rPr lang="en-US" b="1" u="sng" dirty="0"/>
              <a:t>Etiology</a:t>
            </a:r>
            <a:endParaRPr lang="en-US" u="sng" dirty="0"/>
          </a:p>
        </p:txBody>
      </p:sp>
      <p:sp>
        <p:nvSpPr>
          <p:cNvPr id="3" name="Content Placeholder 2"/>
          <p:cNvSpPr>
            <a:spLocks noGrp="1"/>
          </p:cNvSpPr>
          <p:nvPr>
            <p:ph idx="1"/>
          </p:nvPr>
        </p:nvSpPr>
        <p:spPr>
          <a:xfrm>
            <a:off x="609600" y="1096963"/>
            <a:ext cx="10972800" cy="502920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lnSpc>
                <a:spcPct val="200000"/>
              </a:lnSpc>
            </a:pPr>
            <a:r>
              <a:rPr lang="en-US" dirty="0"/>
              <a:t>Injury to the attachment apparatus (periodontal ligament or cementum) immediately below the epithelial attachment of the root either by orthodontic tooth movement, trauma or non-vital bleaching and other less definable cause.</a:t>
            </a:r>
          </a:p>
          <a:p>
            <a:pPr algn="just">
              <a:lnSpc>
                <a:spcPct val="170000"/>
              </a:lnSpc>
            </a:pPr>
            <a:r>
              <a:rPr lang="en-US" dirty="0"/>
              <a:t>Source of stimulation (infection) is the bacteria in the sulcus of the tooth / periodontal infection.</a:t>
            </a:r>
          </a:p>
          <a:p>
            <a:pPr algn="just">
              <a:lnSpc>
                <a:spcPct val="170000"/>
              </a:lnSpc>
            </a:pPr>
            <a:r>
              <a:rPr lang="en-US" dirty="0"/>
              <a:t>Bone resorption similar to marginal periodontitis will always accompany this type of root resorption.  </a:t>
            </a:r>
          </a:p>
          <a:p>
            <a:pPr algn="just">
              <a:lnSpc>
                <a:spcPct val="170000"/>
              </a:lnSpc>
            </a:pPr>
            <a:endParaRPr lang="en-US" dirty="0"/>
          </a:p>
        </p:txBody>
      </p:sp>
    </p:spTree>
    <p:extLst>
      <p:ext uri="{BB962C8B-B14F-4D97-AF65-F5344CB8AC3E}">
        <p14:creationId xmlns:p14="http://schemas.microsoft.com/office/powerpoint/2010/main" val="14314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3" descr="predisposing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20600" cy="68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58214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Custom 5">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Widescreen</PresentationFormat>
  <Paragraphs>207</Paragraphs>
  <Slides>35</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Aharoni</vt:lpstr>
      <vt:lpstr>Andalus</vt:lpstr>
      <vt:lpstr>Arial</vt:lpstr>
      <vt:lpstr>Book Antiqua</vt:lpstr>
      <vt:lpstr>Calibri</vt:lpstr>
      <vt:lpstr>Calibri Light</vt:lpstr>
      <vt:lpstr>Century Gothic</vt:lpstr>
      <vt:lpstr>Times New Roman</vt:lpstr>
      <vt:lpstr>Wingdings</vt:lpstr>
      <vt:lpstr>Wingdings 2</vt:lpstr>
      <vt:lpstr>2_Office Theme</vt:lpstr>
      <vt:lpstr>1_Office Theme</vt:lpstr>
      <vt:lpstr>Austin</vt:lpstr>
      <vt:lpstr>PowerPoint Presentation</vt:lpstr>
      <vt:lpstr>Specific learning Objectives </vt:lpstr>
      <vt:lpstr>PowerPoint Presentation</vt:lpstr>
      <vt:lpstr>Nomenclature</vt:lpstr>
      <vt:lpstr>Features </vt:lpstr>
      <vt:lpstr>Classification</vt:lpstr>
      <vt:lpstr>Heithersay’s Classification  (Based On Severity)</vt:lpstr>
      <vt:lpstr>Etiology</vt:lpstr>
      <vt:lpstr>PowerPoint Presentation</vt:lpstr>
      <vt:lpstr>Clinical evaluation</vt:lpstr>
      <vt:lpstr>Histologic appearance</vt:lpstr>
      <vt:lpstr>Radiographic appearance</vt:lpstr>
      <vt:lpstr>PowerPoint Presentation</vt:lpstr>
      <vt:lpstr>PowerPoint Presentation</vt:lpstr>
      <vt:lpstr>PowerPoint Presentation</vt:lpstr>
      <vt:lpstr>PowerPoint Presentation</vt:lpstr>
      <vt:lpstr>CARP (Computer Assissted Rapid Protoyping) </vt:lpstr>
      <vt:lpstr>Treatment </vt:lpstr>
      <vt:lpstr>Treatment approaches</vt:lpstr>
      <vt:lpstr> Heithersay Class 1 or 2 </vt:lpstr>
      <vt:lpstr>Internal Approach </vt:lpstr>
      <vt:lpstr>Hiethersay Class 3</vt:lpstr>
      <vt:lpstr>PowerPoint Presentation</vt:lpstr>
      <vt:lpstr>PowerPoint Presentation</vt:lpstr>
      <vt:lpstr>Heithersay Class 4</vt:lpstr>
      <vt:lpstr>RESORPTION DUE TO LOCAL CAUSES 1. Inflammation  B) Internal resorption </vt:lpstr>
      <vt:lpstr>Internal root resorption</vt:lpstr>
      <vt:lpstr>PowerPoint Presentation</vt:lpstr>
      <vt:lpstr>Features </vt:lpstr>
      <vt:lpstr>Features </vt:lpstr>
      <vt:lpstr>TAKE HOME MESSEGE/ FOR THE TOPIC COVERED (SUMMARY)  </vt:lpstr>
      <vt:lpstr>Question &amp; Answer Session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2023-04-18T20:05:37Z</dcterms:created>
  <dcterms:modified xsi:type="dcterms:W3CDTF">2023-04-18T20:06:14Z</dcterms:modified>
</cp:coreProperties>
</file>